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9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0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2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3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4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5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6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7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8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9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20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13.xml" ContentType="application/vnd.openxmlformats-officedocument.presentationml.tags+xml"/>
  <Override PartName="/ppt/notesSlides/notesSlide24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25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6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27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28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29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30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31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32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33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34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35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36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37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38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186.xml" ContentType="application/vnd.openxmlformats-officedocument.presentationml.tags+xml"/>
  <Override PartName="/ppt/notesSlides/notesSlide41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42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43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44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45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46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47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48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49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50.xml" ContentType="application/vnd.openxmlformats-officedocument.presentationml.notesSlide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51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9"/>
  </p:notesMasterIdLst>
  <p:sldIdLst>
    <p:sldId id="256" r:id="rId3"/>
    <p:sldId id="257" r:id="rId4"/>
    <p:sldId id="306" r:id="rId5"/>
    <p:sldId id="382" r:id="rId6"/>
    <p:sldId id="307" r:id="rId7"/>
    <p:sldId id="333" r:id="rId8"/>
    <p:sldId id="420" r:id="rId9"/>
    <p:sldId id="359" r:id="rId10"/>
    <p:sldId id="421" r:id="rId11"/>
    <p:sldId id="422" r:id="rId12"/>
    <p:sldId id="423" r:id="rId13"/>
    <p:sldId id="425" r:id="rId14"/>
    <p:sldId id="424" r:id="rId15"/>
    <p:sldId id="426" r:id="rId16"/>
    <p:sldId id="344" r:id="rId17"/>
    <p:sldId id="427" r:id="rId18"/>
    <p:sldId id="428" r:id="rId19"/>
    <p:sldId id="429" r:id="rId20"/>
    <p:sldId id="432" r:id="rId21"/>
    <p:sldId id="433" r:id="rId22"/>
    <p:sldId id="431" r:id="rId23"/>
    <p:sldId id="434" r:id="rId24"/>
    <p:sldId id="435" r:id="rId25"/>
    <p:sldId id="436" r:id="rId26"/>
    <p:sldId id="360" r:id="rId27"/>
    <p:sldId id="385" r:id="rId28"/>
    <p:sldId id="334" r:id="rId29"/>
    <p:sldId id="345" r:id="rId30"/>
    <p:sldId id="437" r:id="rId31"/>
    <p:sldId id="438" r:id="rId32"/>
    <p:sldId id="346" r:id="rId33"/>
    <p:sldId id="439" r:id="rId34"/>
    <p:sldId id="389" r:id="rId35"/>
    <p:sldId id="440" r:id="rId36"/>
    <p:sldId id="441" r:id="rId37"/>
    <p:sldId id="442" r:id="rId38"/>
    <p:sldId id="443" r:id="rId39"/>
    <p:sldId id="444" r:id="rId40"/>
    <p:sldId id="445" r:id="rId41"/>
    <p:sldId id="446" r:id="rId42"/>
    <p:sldId id="336" r:id="rId43"/>
    <p:sldId id="447" r:id="rId44"/>
    <p:sldId id="448" r:id="rId45"/>
    <p:sldId id="449" r:id="rId46"/>
    <p:sldId id="450" r:id="rId47"/>
    <p:sldId id="451" r:id="rId48"/>
    <p:sldId id="452" r:id="rId49"/>
    <p:sldId id="453" r:id="rId50"/>
    <p:sldId id="454" r:id="rId51"/>
    <p:sldId id="455" r:id="rId52"/>
    <p:sldId id="457" r:id="rId53"/>
    <p:sldId id="458" r:id="rId54"/>
    <p:sldId id="308" r:id="rId55"/>
    <p:sldId id="343" r:id="rId56"/>
    <p:sldId id="338" r:id="rId57"/>
    <p:sldId id="292" r:id="rId58"/>
  </p:sldIdLst>
  <p:sldSz cx="9144000" cy="5143500" type="screen16x9"/>
  <p:notesSz cx="6858000" cy="9144000"/>
  <p:custDataLst>
    <p:tags r:id="rId6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D5C"/>
    <a:srgbClr val="CAD4D4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1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8A8B0-57A6-4B23-957B-32A0EF62DBF6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5B591-B820-4404-A2EE-0481BC8BD3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654A1-F4CF-B944-E4CD-B061D5258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BD53ED-225B-CE37-CF41-E76416B46E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5B9D467-703D-6386-BBEA-33F83C419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561007-49DB-E7AC-4569-B99168B1F6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736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17AE7-9507-C21C-BD7A-3E1457A40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BB495A9-DF9F-791B-3694-807586CC8F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A1EE011-5FBC-D6BA-6063-BDFB65335D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59333E-9830-7559-E203-540A46059F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8032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09CCD-8D7F-CCD1-3B0C-AA2590486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23B41B1-2B8C-00AA-DB5B-8188086B7C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60F17B1-C8D7-B6EF-B53F-3AEC21DC3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DA2F2B-CB4B-7830-A559-B19F3933D6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6021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A18F6-E068-74C8-EDAB-A6183C62E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0412A1-70A3-89F8-981B-0CD16D8E53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6A6C093-E81B-177A-4644-9236FFE79E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84C92F-6CAB-C8FC-32EB-BBD24B30AA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079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CD7DE-99E9-0D35-5119-4A3E3FCDF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2A6AEDC-9E4A-035C-E0A9-DA080F3A8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EFB6181-EBFC-FBBF-6C9A-CF8EF1B7B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CBE07A-6251-8CE7-E827-751B208241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939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D27EF-4B85-7F32-9CFE-C32350FB9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8A222A8-7615-B85A-8C01-8751364119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546A2D9-9D37-E2EB-8389-EF93E7D4E1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619757-3F93-4109-37C1-8AAF602933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3363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433D1-6814-4944-2FE3-5971CA3DD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BD76350-A12D-E6D2-E45D-E234D52939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C45F121-8334-7EF0-9BC0-386DBC177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E7304B-FFCB-D931-141D-3777B5DEB0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205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B7437-7D06-B8D8-C2B9-16093490F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3072D8-C259-5384-0A17-81A82C0170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013494-27F5-1C5F-E76B-F375F16F5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D59F62-3BB1-7908-3112-85F8A97656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4109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E5F93-94B7-B25F-B0B6-26742AACE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B5B30A4-3FC5-16E9-2EBB-49E6240E97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411C6B9-18AB-8E73-0A26-AE40985B91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B1D3D5-BCF9-2727-C69F-48A6E85FFA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85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D0BEA-2AF6-A149-0E21-5E7634E42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DD19F2F-A46B-4421-6156-969F420772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D959EFB-D46D-01C8-F95F-271868BBAF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9EE82C-B2E7-7145-0D2B-782DC52D30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6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A74FE-FE29-24DD-97DE-10B7B372D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7E7217-3443-5894-D1E8-1780DCE30E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C97C59-6BB5-5EDD-187D-246281E1C6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E290E4-655F-40FF-EC47-C15EEF4BEB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78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EBEC9-477B-EBFA-3401-98B1D393D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D083C30-AEB8-4D51-94BE-D23A653694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9F5C6C8-B024-81FB-EA5F-0F8A98812C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FB79BD-FB48-E78D-9733-EACC2B2FEC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524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FF58-3663-E01A-FE9F-EE020BE1A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92D696A-8CDC-5CF7-C707-C5F422FA32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ED23355-8EBB-65AE-FB5C-8FACD14120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472583-9C1C-E0B6-5C33-55F8243EB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002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465BC-99BA-466B-F68B-235068BA0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5E51B69-2531-B17C-16F6-F2C50FC5FC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1649FAA-E3EA-585D-9696-4C18C40E16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39F550-95C5-94B1-4C84-4B02DB5579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57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16D97-F224-4CA9-5127-82B2CCF89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2185DFF-E1F6-7195-1F0C-A9B3A20448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0C6CE6-3E57-326B-4E2B-A706E04FBF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CB5DC3-7D86-83DE-7D59-4276C58FF7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61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9A5A1-905D-540E-EC71-14EA5F6D8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A129B1D-7884-DF3B-B9B5-A63FF7337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7B90B10-3A30-22C9-16E7-B5B14F1AC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D80AF8-918E-9125-860E-DF59B6004D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7211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C154E-BEF9-605F-6A79-1BBABBC51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7CF0AF-6DE6-D921-51B0-E626BF98DA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6C2C22D-9B5F-F665-564A-70B6025472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1C6BF0-3FED-51C9-CD85-04974013B3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930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10F2C-A7F5-0778-553F-2022BEE64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C4F8E06-78A8-EEB4-5AE1-988F73C189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AD800A4-3E73-C49F-959A-D6E434C73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9F1A55-AC55-96DE-E647-EB002D3976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9212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41AF4-20BA-044E-8602-21BC2BE83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0C1E5F9-8EDD-D49A-37FA-803D9EC0C7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19D5848-91EF-4528-F627-E22C8270B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019FDE2-FE38-C5F6-9199-6B9BEDFFA1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6774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6C702-360A-F4E6-F70A-F032B5E57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CED836F-333A-7837-6B5D-3A561C4FC0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E512EFC-06CB-0C10-2512-601D313157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1E5FCA-D589-2B04-CCDC-5A1218F288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949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EA27A-73A7-4644-B5D3-86C17F479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36FF6CE-8D29-C159-5B50-DAC01C4A85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6CB2F2C-4892-4254-4E59-A6D77F8BF1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3F1398-2B49-1A2A-35EF-26B0123292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0485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40E42-8DC7-E809-CAAB-3093BE105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3649988-7E6A-787E-2D70-A08BE7089C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49BF2B5-16F0-A802-A3D8-6A91E76FC7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07C759-D59F-DF27-1178-FA799162A1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233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5DDD5-7530-71BE-C48D-C0D5536D1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FF1E7FC-BF2E-64A8-30A6-22D21A27E1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45BF3FC-0A8B-A3A0-F842-CB60EE3AB7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B88566-4ACB-CE5A-1851-DE7D7E52D4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06452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D997C-43DF-CFDD-49C7-AD15C298E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18961E4-DF2D-F426-85D8-6A2109FC2B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DBA0E04-87A4-DDCE-7B14-E0CE69B3BC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2173E2-2F04-F70B-FA50-B602EDB674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6424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1955D-F47D-966A-9A08-886C23D62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7D7FFC7-69DB-7D9B-FECC-306B8D9BC9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66841B5-BFBD-DC15-BB9A-A31CC4EE5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3571E4-CE63-673F-DE2C-CDE5E6CB27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7655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56717-05FC-B8F7-22ED-7D832779D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9DA88DF-C7A4-1A18-1E04-1D080E2D4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C52647-9373-A168-F6AF-FDC52F5D9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568440E-810B-B095-3D5A-B40DC1643C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7009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E598E-7BF8-2396-C06B-3E50FC340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0AD4C8-3C7F-B2DE-0477-30104171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744DC79-34B7-6DB0-5F8B-1D94EDA4F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CDA884-DCD3-2ADF-B5CE-F789BC9738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5835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0EF21-3BC6-D9FF-714B-FF63DB8D2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292F3D9-1B3C-0B20-F62F-2459C64365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BA68E36-4CDB-3973-4C54-69D32BBC1F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66442A-877D-4339-7976-20AD56AB40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91259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5A881-BD96-D840-E759-6D4D0BC6F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3AC0CAC-E829-ACA7-CB5D-46533BB809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298CC4D-6FC9-450D-9D3C-1AA95F75F0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9448C8-C420-7E29-F89C-92EEBDA9A4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33827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208EF-201B-777C-3FF0-7ED988D0B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DA7E1DF-EC15-BA4F-91B2-8EA5795305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D5C075B-658C-FF0B-FDF4-92AC95CB93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0F6D7B-F9E4-2B35-2E54-52FAB477B5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2166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9F0B2-B245-D512-BF7C-7EF529CE3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121DA38-1979-EF8D-D7E4-CA7D84E14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5F046E3-D93E-E457-9E1C-80122FF58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58F700-A8C4-5BBF-6BFE-13FD0D4623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4751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1A902-D85E-A370-C242-2651AC986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23FD8E3-32E5-2E73-621B-E081807822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A71904D-7FDF-45AE-1AAF-8D584033CE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9E3642-57FD-9B1C-954A-FF84C3B7EA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869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A76DD-77D8-59D7-8648-3160AD5B3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5002094-31AF-7469-B50A-8634325DF0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42F5BA8-2EA9-94FE-691C-BACE0E26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F0CC99-CCE7-6A59-BD00-ABA424F2CF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16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9C754-5C42-9D40-7BEF-11C62B217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82AE1DE-AA4F-41E2-1D32-646CB533F8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0D32214-71A4-A1F3-F16A-35FDB3EAF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77118D-4923-EE9E-1001-C5EFBDD7DC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468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2388E-7E41-60EE-A50B-3F472E59A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6709C2-9782-46CD-BB8B-70211D0025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661973D-C346-9AFC-5C93-36325246D0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5994E6-0F79-A4CA-0F4A-60B73CF9E1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C5B591-B820-4404-A2EE-0481BC8BD3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180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75"/>
            <a:ext cx="9144000" cy="5117749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355600" y="2921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学校名称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10" Type="http://schemas.openxmlformats.org/officeDocument/2006/relationships/image" Target="../media/image10.png"/><Relationship Id="rId4" Type="http://schemas.openxmlformats.org/officeDocument/2006/relationships/tags" Target="../tags/tag43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image" Target="../media/image12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11.png"/><Relationship Id="rId5" Type="http://schemas.openxmlformats.org/officeDocument/2006/relationships/tags" Target="../tags/tag50.xml"/><Relationship Id="rId10" Type="http://schemas.openxmlformats.org/officeDocument/2006/relationships/image" Target="../media/image1.jpeg"/><Relationship Id="rId4" Type="http://schemas.openxmlformats.org/officeDocument/2006/relationships/tags" Target="../tags/tag49.xml"/><Relationship Id="rId9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55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6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65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7.xml"/><Relationship Id="rId10" Type="http://schemas.openxmlformats.org/officeDocument/2006/relationships/image" Target="../media/image15.png"/><Relationship Id="rId4" Type="http://schemas.openxmlformats.org/officeDocument/2006/relationships/tags" Target="../tags/tag66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70.xml"/><Relationship Id="rId7" Type="http://schemas.openxmlformats.org/officeDocument/2006/relationships/image" Target="../media/image1.jpe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7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79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84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89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94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99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1.xml"/><Relationship Id="rId4" Type="http://schemas.openxmlformats.org/officeDocument/2006/relationships/tags" Target="../tags/tag10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3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1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10" Type="http://schemas.openxmlformats.org/officeDocument/2006/relationships/image" Target="../media/image1.jpeg"/><Relationship Id="rId4" Type="http://schemas.openxmlformats.org/officeDocument/2006/relationships/tags" Target="../tags/tag123.xml"/><Relationship Id="rId9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3" Type="http://schemas.openxmlformats.org/officeDocument/2006/relationships/tags" Target="../tags/tag1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35.xml"/><Relationship Id="rId7" Type="http://schemas.openxmlformats.org/officeDocument/2006/relationships/image" Target="../media/image20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8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image" Target="../media/image1.jpeg"/><Relationship Id="rId5" Type="http://schemas.openxmlformats.org/officeDocument/2006/relationships/tags" Target="../tags/tag143.xml"/><Relationship Id="rId10" Type="http://schemas.openxmlformats.org/officeDocument/2006/relationships/notesSlide" Target="../notesSlides/notesSlide30.xml"/><Relationship Id="rId4" Type="http://schemas.openxmlformats.org/officeDocument/2006/relationships/tags" Target="../tags/tag142.xml"/><Relationship Id="rId9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49.xml"/><Relationship Id="rId7" Type="http://schemas.openxmlformats.org/officeDocument/2006/relationships/notesSlide" Target="../notesSlides/notesSlide31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54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59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1.xml"/><Relationship Id="rId4" Type="http://schemas.openxmlformats.org/officeDocument/2006/relationships/tags" Target="../tags/tag160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64.xml"/><Relationship Id="rId7" Type="http://schemas.openxmlformats.org/officeDocument/2006/relationships/notesSlide" Target="../notesSlides/notesSlide3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6.xml"/><Relationship Id="rId4" Type="http://schemas.openxmlformats.org/officeDocument/2006/relationships/tags" Target="../tags/tag16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69.xml"/><Relationship Id="rId7" Type="http://schemas.openxmlformats.org/officeDocument/2006/relationships/notesSlide" Target="../notesSlides/notesSlide35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1.xml"/><Relationship Id="rId4" Type="http://schemas.openxmlformats.org/officeDocument/2006/relationships/tags" Target="../tags/tag17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74.xml"/><Relationship Id="rId7" Type="http://schemas.openxmlformats.org/officeDocument/2006/relationships/notesSlide" Target="../notesSlides/notesSlide36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6.xml"/><Relationship Id="rId4" Type="http://schemas.openxmlformats.org/officeDocument/2006/relationships/tags" Target="../tags/tag17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79.xml"/><Relationship Id="rId7" Type="http://schemas.openxmlformats.org/officeDocument/2006/relationships/notesSlide" Target="../notesSlides/notesSlide37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1.xml"/><Relationship Id="rId4" Type="http://schemas.openxmlformats.org/officeDocument/2006/relationships/tags" Target="../tags/tag18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6.xml"/><Relationship Id="rId4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89.xml"/><Relationship Id="rId7" Type="http://schemas.openxmlformats.org/officeDocument/2006/relationships/image" Target="../media/image1.jpeg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0.xml"/><Relationship Id="rId9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image" Target="../media/image1.jpe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7" Type="http://schemas.openxmlformats.org/officeDocument/2006/relationships/image" Target="../media/image1.jpe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7" Type="http://schemas.openxmlformats.org/officeDocument/2006/relationships/image" Target="../media/image1.jpeg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image" Target="../media/image1.jpeg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7" Type="http://schemas.openxmlformats.org/officeDocument/2006/relationships/image" Target="../media/image1.jpeg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12" Type="http://schemas.openxmlformats.org/officeDocument/2006/relationships/image" Target="../media/image1.jpeg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notesSlide" Target="../notesSlides/notesSlide48.xml"/><Relationship Id="rId5" Type="http://schemas.openxmlformats.org/officeDocument/2006/relationships/tags" Target="../tags/tag21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14.xml"/><Relationship Id="rId9" Type="http://schemas.openxmlformats.org/officeDocument/2006/relationships/tags" Target="../tags/tag219.xml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tags" Target="../tags/tag232.xml"/><Relationship Id="rId18" Type="http://schemas.openxmlformats.org/officeDocument/2006/relationships/tags" Target="../tags/tag237.xml"/><Relationship Id="rId26" Type="http://schemas.openxmlformats.org/officeDocument/2006/relationships/tags" Target="../tags/tag245.xml"/><Relationship Id="rId3" Type="http://schemas.openxmlformats.org/officeDocument/2006/relationships/tags" Target="../tags/tag222.xml"/><Relationship Id="rId21" Type="http://schemas.openxmlformats.org/officeDocument/2006/relationships/tags" Target="../tags/tag240.xml"/><Relationship Id="rId34" Type="http://schemas.openxmlformats.org/officeDocument/2006/relationships/image" Target="../media/image28.png"/><Relationship Id="rId7" Type="http://schemas.openxmlformats.org/officeDocument/2006/relationships/tags" Target="../tags/tag226.xml"/><Relationship Id="rId12" Type="http://schemas.openxmlformats.org/officeDocument/2006/relationships/tags" Target="../tags/tag231.xml"/><Relationship Id="rId17" Type="http://schemas.openxmlformats.org/officeDocument/2006/relationships/tags" Target="../tags/tag236.xml"/><Relationship Id="rId25" Type="http://schemas.openxmlformats.org/officeDocument/2006/relationships/tags" Target="../tags/tag244.xml"/><Relationship Id="rId33" Type="http://schemas.openxmlformats.org/officeDocument/2006/relationships/image" Target="../media/image27.png"/><Relationship Id="rId2" Type="http://schemas.openxmlformats.org/officeDocument/2006/relationships/tags" Target="../tags/tag221.xml"/><Relationship Id="rId16" Type="http://schemas.openxmlformats.org/officeDocument/2006/relationships/tags" Target="../tags/tag235.xml"/><Relationship Id="rId20" Type="http://schemas.openxmlformats.org/officeDocument/2006/relationships/tags" Target="../tags/tag239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tags" Target="../tags/tag230.xml"/><Relationship Id="rId24" Type="http://schemas.openxmlformats.org/officeDocument/2006/relationships/tags" Target="../tags/tag243.xml"/><Relationship Id="rId32" Type="http://schemas.openxmlformats.org/officeDocument/2006/relationships/image" Target="../media/image26.png"/><Relationship Id="rId5" Type="http://schemas.openxmlformats.org/officeDocument/2006/relationships/tags" Target="../tags/tag224.xml"/><Relationship Id="rId15" Type="http://schemas.openxmlformats.org/officeDocument/2006/relationships/tags" Target="../tags/tag234.xml"/><Relationship Id="rId23" Type="http://schemas.openxmlformats.org/officeDocument/2006/relationships/tags" Target="../tags/tag242.xml"/><Relationship Id="rId28" Type="http://schemas.openxmlformats.org/officeDocument/2006/relationships/tags" Target="../tags/tag247.xml"/><Relationship Id="rId36" Type="http://schemas.openxmlformats.org/officeDocument/2006/relationships/image" Target="../media/image30.png"/><Relationship Id="rId10" Type="http://schemas.openxmlformats.org/officeDocument/2006/relationships/tags" Target="../tags/tag229.xml"/><Relationship Id="rId19" Type="http://schemas.openxmlformats.org/officeDocument/2006/relationships/tags" Target="../tags/tag238.xml"/><Relationship Id="rId31" Type="http://schemas.openxmlformats.org/officeDocument/2006/relationships/image" Target="../media/image1.jpeg"/><Relationship Id="rId4" Type="http://schemas.openxmlformats.org/officeDocument/2006/relationships/tags" Target="../tags/tag223.xml"/><Relationship Id="rId9" Type="http://schemas.openxmlformats.org/officeDocument/2006/relationships/tags" Target="../tags/tag228.xml"/><Relationship Id="rId14" Type="http://schemas.openxmlformats.org/officeDocument/2006/relationships/tags" Target="../tags/tag233.xml"/><Relationship Id="rId22" Type="http://schemas.openxmlformats.org/officeDocument/2006/relationships/tags" Target="../tags/tag241.xml"/><Relationship Id="rId27" Type="http://schemas.openxmlformats.org/officeDocument/2006/relationships/tags" Target="../tags/tag246.xml"/><Relationship Id="rId30" Type="http://schemas.openxmlformats.org/officeDocument/2006/relationships/notesSlide" Target="../notesSlides/notesSlide49.xml"/><Relationship Id="rId35" Type="http://schemas.openxmlformats.org/officeDocument/2006/relationships/image" Target="../media/image29.png"/><Relationship Id="rId8" Type="http://schemas.openxmlformats.org/officeDocument/2006/relationships/tags" Target="../tags/tag2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image" Target="../media/image3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1.jpeg"/><Relationship Id="rId5" Type="http://schemas.openxmlformats.org/officeDocument/2006/relationships/tags" Target="../tags/tag23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image" Target="../media/image6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5.png"/><Relationship Id="rId5" Type="http://schemas.openxmlformats.org/officeDocument/2006/relationships/tags" Target="../tags/tag31.xml"/><Relationship Id="rId10" Type="http://schemas.openxmlformats.org/officeDocument/2006/relationships/image" Target="../media/image4.png"/><Relationship Id="rId4" Type="http://schemas.openxmlformats.org/officeDocument/2006/relationships/tags" Target="../tags/tag30.xml"/><Relationship Id="rId9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10" Type="http://schemas.openxmlformats.org/officeDocument/2006/relationships/image" Target="../media/image8.png"/><Relationship Id="rId4" Type="http://schemas.openxmlformats.org/officeDocument/2006/relationships/tags" Target="../tags/tag37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345" y="138430"/>
            <a:ext cx="8195310" cy="47440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676400" y="1068705"/>
            <a:ext cx="5791200" cy="7226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4400" b="1" dirty="0">
                <a:solidFill>
                  <a:schemeClr val="bg1"/>
                </a:solidFill>
              </a:rPr>
              <a:t>《学前教育基础知识》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82115" y="1976755"/>
            <a:ext cx="5483860" cy="1391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主题</a:t>
            </a:r>
            <a:r>
              <a:rPr lang="en-US" altLang="zh-CN" sz="2800" b="1" dirty="0">
                <a:solidFill>
                  <a:schemeClr val="bg1"/>
                </a:solidFill>
              </a:rPr>
              <a:t>8 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幼儿园其他形式的教育活动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9C7593-F568-966F-5D10-02C9C1979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70">
            <a:extLst>
              <a:ext uri="{FF2B5EF4-FFF2-40B4-BE49-F238E27FC236}">
                <a16:creationId xmlns:a16="http://schemas.microsoft.com/office/drawing/2014/main" id="{61782681-E94B-873D-C175-33ABF64CBD0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00358" y="1972970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A3CC770-00E7-AB20-4866-8F111DBC95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22086" y="2389614"/>
            <a:ext cx="2300526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240ACF-331A-81D1-4748-F60FD52D1BF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9" name="TextBox 20">
            <a:extLst>
              <a:ext uri="{FF2B5EF4-FFF2-40B4-BE49-F238E27FC236}">
                <a16:creationId xmlns:a16="http://schemas.microsoft.com/office/drawing/2014/main" id="{1FC9D3AA-C0BF-935D-FDBB-FAF1C8554F3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024" y="777240"/>
            <a:ext cx="583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幼儿园日常生活活动的教育作用</a:t>
            </a:r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DD976AD5-4CB5-C884-E0F2-733C3C8B93C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47700" y="1337945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（三）促进幼儿智力的发展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B530221F-D73D-5957-8D31-18C23C4C44F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23393" y="1972970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A1C6AB-B13A-2815-A57E-D0C0B632AA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8707" y="2055382"/>
            <a:ext cx="2415514" cy="21685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61B2905-FD49-C60C-47E4-D1FCD01029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2580" y="2055382"/>
            <a:ext cx="2448567" cy="208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3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E0B10-1E4A-280B-F5E0-7E636AD7E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66D8C2E9-02ED-4CF4-C97C-D3B23B4D1E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FC69C9-5916-9C88-2AAA-DEF8150B20F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4011" y="2030229"/>
            <a:ext cx="5973642" cy="368176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       入园是幼儿在园一日生活的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开始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t>。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7973C0-78FD-8462-4AC6-BC2F63B07B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93604" y="1718206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入园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B3D487-22F7-D0FC-86D5-1C549EF8C9E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84921A-D2AD-6D26-56D3-B4956FE5053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4907" y="685220"/>
            <a:ext cx="1675747" cy="1989558"/>
          </a:xfrm>
          <a:prstGeom prst="rect">
            <a:avLst/>
          </a:prstGeom>
        </p:spPr>
      </p:pic>
      <p:sp>
        <p:nvSpPr>
          <p:cNvPr id="9" name="TextBox 40">
            <a:extLst>
              <a:ext uri="{FF2B5EF4-FFF2-40B4-BE49-F238E27FC236}">
                <a16:creationId xmlns:a16="http://schemas.microsoft.com/office/drawing/2014/main" id="{8DCADDF6-376D-44A7-BC29-189A5FD35D0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00442" y="2696453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离园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B955991A-9B4D-D0AB-74D2-C757D8AF7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6865BBA-CC6A-CD18-A59E-22643E3F6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Box 39">
            <a:extLst>
              <a:ext uri="{FF2B5EF4-FFF2-40B4-BE49-F238E27FC236}">
                <a16:creationId xmlns:a16="http://schemas.microsoft.com/office/drawing/2014/main" id="{F47E7A67-9D21-AE83-3136-7E1E35C1AE9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23813" y="3057084"/>
            <a:ext cx="8320602" cy="368176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</a:rPr>
              <a:t>       离园是幼儿从</a:t>
            </a:r>
            <a:r>
              <a:rPr lang="zh-CN" altLang="en-US" sz="1400" dirty="0">
                <a:solidFill>
                  <a:srgbClr val="FF0000"/>
                </a:solidFill>
              </a:rPr>
              <a:t>集体</a:t>
            </a:r>
            <a:r>
              <a:rPr lang="zh-CN" altLang="en-US" sz="1400" dirty="0">
                <a:solidFill>
                  <a:prstClr val="black"/>
                </a:solidFill>
              </a:rPr>
              <a:t>生活转入分散的</a:t>
            </a:r>
            <a:r>
              <a:rPr lang="zh-CN" altLang="en-US" sz="1400" dirty="0">
                <a:solidFill>
                  <a:srgbClr val="FF0000"/>
                </a:solidFill>
              </a:rPr>
              <a:t>家庭</a:t>
            </a:r>
            <a:r>
              <a:rPr lang="zh-CN" altLang="en-US" sz="1400" dirty="0">
                <a:solidFill>
                  <a:prstClr val="black"/>
                </a:solidFill>
              </a:rPr>
              <a:t>生活的过渡阶段。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E84ED81-6619-7B6A-4053-4F98D18F96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31171" y="1994142"/>
            <a:ext cx="1819729" cy="2125884"/>
          </a:xfrm>
          <a:prstGeom prst="rect">
            <a:avLst/>
          </a:prstGeom>
        </p:spPr>
      </p:pic>
      <p:sp>
        <p:nvSpPr>
          <p:cNvPr id="15" name="TextBox 20">
            <a:extLst>
              <a:ext uri="{FF2B5EF4-FFF2-40B4-BE49-F238E27FC236}">
                <a16:creationId xmlns:a16="http://schemas.microsoft.com/office/drawing/2014/main" id="{427510A9-BCE1-400B-1F00-2E0695E6E10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23813" y="1201932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（一）入园和离园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999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CC1771-02F6-9EB6-EA40-0B62BEE92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FABA1386-9328-533B-373F-72FD6E2C5B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87601F-028A-6844-CEF9-34BF5B0163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82916" y="2153478"/>
            <a:ext cx="6952830" cy="1927449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       进餐前，</a:t>
            </a:r>
            <a:r>
              <a:rPr lang="zh-CN" altLang="en-US" dirty="0"/>
              <a:t>教师要引导幼儿做好准备工作。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       进餐时，</a:t>
            </a:r>
            <a:r>
              <a:rPr lang="zh-CN" altLang="en-US" dirty="0"/>
              <a:t>教师要注意营造轻松、愉快地进餐环境；培养幼儿文明进餐卫生习惯；对于食量小和有食物过敏史的幼儿重点关注，保证充足的营养。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       进餐结束时，</a:t>
            </a:r>
            <a:r>
              <a:rPr lang="zh-CN" altLang="en-US" dirty="0"/>
              <a:t>教会幼儿把餐具、椅子轻轻地放在指定的地方，养成饭后漱口、擦嘴的好习惯。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F4A470-DFA0-9FBA-A9C1-DBA7B68B57F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46766" y="1816828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进餐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6FEB89-2F21-C1D4-2771-8016454DB08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DA5E4276-8B79-3770-861F-E5D2DCC12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AF765896-C4EC-4BB5-786E-2A76B2EFC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89CF7C08-21AF-171B-3F3C-78C6FFD7D4E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（二）进餐、饮水、盥洗、如厕和睡眠活动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153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775F82-C3F3-E834-264A-662F3888A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6366F2D9-E608-3E40-C020-DE667BBF5F4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A7F4385-2992-0444-DA7B-48E09749420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2593" y="2158334"/>
            <a:ext cx="5168436" cy="2239072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</a:t>
            </a:r>
            <a:r>
              <a:rPr lang="zh-CN" altLang="en-US" dirty="0">
                <a:solidFill>
                  <a:srgbClr val="FF0000"/>
                </a:solidFill>
              </a:rPr>
              <a:t>饮水是重要的但往往被忽视的生活活动。</a:t>
            </a:r>
            <a:r>
              <a:rPr lang="zh-CN" altLang="en-US" dirty="0"/>
              <a:t>幼儿生长发育迅速，新陈代谢旺盛，对水的需求量大，且幼儿年龄越小，对水的需求量则越大。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en-US" altLang="zh-CN" dirty="0"/>
              <a:t>       </a:t>
            </a:r>
            <a:r>
              <a:rPr lang="zh-CN" altLang="en-US" dirty="0"/>
              <a:t>教师可在活动室中，采用</a:t>
            </a:r>
            <a:r>
              <a:rPr lang="zh-CN" altLang="en-US" dirty="0">
                <a:solidFill>
                  <a:srgbClr val="FF0000"/>
                </a:solidFill>
              </a:rPr>
              <a:t>图片</a:t>
            </a:r>
            <a:r>
              <a:rPr lang="zh-CN" altLang="en-US" dirty="0"/>
              <a:t>或</a:t>
            </a:r>
            <a:r>
              <a:rPr lang="zh-CN" altLang="en-US" dirty="0">
                <a:solidFill>
                  <a:srgbClr val="FF0000"/>
                </a:solidFill>
              </a:rPr>
              <a:t>图文结合</a:t>
            </a:r>
            <a:r>
              <a:rPr lang="zh-CN" altLang="en-US" dirty="0"/>
              <a:t>等形式帮助幼儿理解饮水规则，建立有序的</a:t>
            </a:r>
            <a:r>
              <a:rPr lang="zh-CN" altLang="en-US" dirty="0">
                <a:solidFill>
                  <a:srgbClr val="FF0000"/>
                </a:solidFill>
              </a:rPr>
              <a:t>饮水常规</a:t>
            </a:r>
            <a:r>
              <a:rPr lang="zh-CN" altLang="en-US" dirty="0"/>
              <a:t>。对于身体不适、不愿喝水的幼儿，教师要关注并鼓励幼儿多喝水。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954B447-5523-A36E-6240-FA035A53584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饮水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09083D-B376-93F9-FF5B-0D230239E74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99C0A37B-1B35-271E-A35B-7420E045C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57F7D49-E9DA-D3BA-EA71-A5D0D4DA0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4AB5B2BC-7B56-398F-8E2F-DA270D6A0C5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（二）进餐、饮水、盥洗、如厕和睡眠活动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18D552-4DFB-1D3C-C185-FBD019CEC5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1800" y="812452"/>
            <a:ext cx="2466146" cy="247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51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65BC9A-7713-7976-A6DD-629315BFE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558424A6-932F-2AFF-A234-B83C6B3524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395E193-BFA2-FA04-C39C-DB633CE5F1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2593" y="2158334"/>
            <a:ext cx="5168436" cy="981100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盥洗活动是幼儿一日生活必不可少的重要活动。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en-US" altLang="zh-CN" dirty="0"/>
              <a:t>       </a:t>
            </a:r>
            <a:r>
              <a:rPr lang="zh-CN" altLang="en-US" dirty="0"/>
              <a:t>良好盥洗习惯及独立盥洗能力的培养，为促进幼儿的健康成长奠定良好基础。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2C4C3ED-B6E2-F56D-513A-82646F2A84E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盥洗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2D3466-EADA-3413-2D38-B57A3C1A3BF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D52EEE3B-8782-3B80-179C-12E3C22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33A31E90-7D83-A927-5FD3-4BAF763D4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247A902D-103B-A606-CA82-1CF3C05692D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（二）进餐、饮水、盥洗、如厕和睡眠活动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B301EA-FBDC-77F0-FF58-D1029FB2BA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278" y="182313"/>
            <a:ext cx="1817620" cy="189861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4AA06AA-89DB-C3C2-07E5-F15B6A9C38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2078" y="2252507"/>
            <a:ext cx="2565491" cy="189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/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kern="1200" cap="none" spc="0" normalizeH="0" baseline="0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lang="zh-CN" altLang="en-US" sz="2000" b="1" noProof="0" dirty="0">
              <a:solidFill>
                <a:srgbClr val="2272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TextBox 39"/>
          <p:cNvSpPr txBox="1"/>
          <p:nvPr>
            <p:custDataLst>
              <p:tags r:id="rId2"/>
            </p:custDataLst>
          </p:nvPr>
        </p:nvSpPr>
        <p:spPr>
          <a:xfrm>
            <a:off x="782735" y="1590650"/>
            <a:ext cx="6902259" cy="981100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幼儿轻松如厕对于幼儿的身心健康至关重要。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教师要营造安全、宽松、和谐的</a:t>
            </a:r>
            <a:r>
              <a:rPr lang="zh-CN" altLang="en-US" dirty="0">
                <a:solidFill>
                  <a:srgbClr val="FF0000"/>
                </a:solidFill>
              </a:rPr>
              <a:t>如厕氛围</a:t>
            </a:r>
            <a:r>
              <a:rPr lang="zh-CN" altLang="en-US" dirty="0"/>
              <a:t>；为幼儿做好如厕的</a:t>
            </a:r>
            <a:r>
              <a:rPr lang="zh-CN" altLang="en-US" dirty="0">
                <a:solidFill>
                  <a:srgbClr val="FF0000"/>
                </a:solidFill>
              </a:rPr>
              <a:t>物质准备</a:t>
            </a:r>
            <a:r>
              <a:rPr lang="zh-CN" altLang="en-US" dirty="0"/>
              <a:t>，关注幼儿</a:t>
            </a:r>
            <a:r>
              <a:rPr lang="zh-CN" altLang="en-US" dirty="0">
                <a:solidFill>
                  <a:srgbClr val="FF0000"/>
                </a:solidFill>
              </a:rPr>
              <a:t>如厕过程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FF0000"/>
                </a:solidFill>
              </a:rPr>
              <a:t>如有异常及时与保健老师联系。</a:t>
            </a:r>
          </a:p>
        </p:txBody>
      </p:sp>
      <p:sp>
        <p:nvSpPr>
          <p:cNvPr id="41" name="TextBox 40"/>
          <p:cNvSpPr txBox="1"/>
          <p:nvPr>
            <p:custDataLst>
              <p:tags r:id="rId3"/>
            </p:custDataLst>
          </p:nvPr>
        </p:nvSpPr>
        <p:spPr>
          <a:xfrm>
            <a:off x="1000442" y="1298574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kern="1200" cap="none" spc="0" normalizeH="0" baseline="0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kumimoji="0" lang="zh-CN" altLang="en-US" sz="1600" b="1" i="0" kern="1200" cap="none" spc="0" normalizeH="0" baseline="0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如厕</a:t>
            </a:r>
            <a:endParaRPr kumimoji="0" lang="en-US" altLang="zh-CN" sz="1600" b="1" i="0" kern="1200" cap="none" spc="0" normalizeH="0" baseline="0" noProof="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99A045F-AB33-8E75-01D4-3EDAAE9FA7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7934" y="2365934"/>
            <a:ext cx="3335431" cy="2402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AE88AA-9934-45F2-76EF-911631AC8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C5F7302A-3347-6561-C364-597EC2B60C0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C8055D0-26A3-5125-4768-BA8E3F1C2D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60887" y="2146148"/>
            <a:ext cx="5410460" cy="1915972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教师要营造安静愉快的</a:t>
            </a:r>
            <a:r>
              <a:rPr lang="zh-CN" altLang="en-US" dirty="0">
                <a:solidFill>
                  <a:srgbClr val="FF0000"/>
                </a:solidFill>
              </a:rPr>
              <a:t>午睡氛围</a:t>
            </a:r>
            <a:r>
              <a:rPr lang="zh-CN" altLang="en-US" dirty="0"/>
              <a:t>，准备安全、卫生、舒适、整洁的</a:t>
            </a:r>
            <a:r>
              <a:rPr lang="zh-CN" altLang="en-US" dirty="0">
                <a:solidFill>
                  <a:srgbClr val="FF0000"/>
                </a:solidFill>
              </a:rPr>
              <a:t>睡眠环境</a:t>
            </a:r>
            <a:r>
              <a:rPr lang="zh-CN" altLang="en-US" dirty="0"/>
              <a:t>，提醒幼儿睡前排便；引导幼儿睡前自觉脱衣服、鞋袜等，摆放整齐；全面</a:t>
            </a:r>
            <a:r>
              <a:rPr lang="zh-CN" altLang="en-US" dirty="0">
                <a:solidFill>
                  <a:srgbClr val="FF0000"/>
                </a:solidFill>
              </a:rPr>
              <a:t>关注</a:t>
            </a:r>
            <a:r>
              <a:rPr lang="zh-CN" altLang="en-US" dirty="0"/>
              <a:t>幼儿睡眠情况，每隔</a:t>
            </a:r>
            <a:r>
              <a:rPr lang="en-US" altLang="zh-CN" dirty="0">
                <a:solidFill>
                  <a:srgbClr val="FF0000"/>
                </a:solidFill>
              </a:rPr>
              <a:t>15-20</a:t>
            </a:r>
            <a:r>
              <a:rPr lang="zh-CN" altLang="en-US" dirty="0">
                <a:solidFill>
                  <a:srgbClr val="FF0000"/>
                </a:solidFill>
              </a:rPr>
              <a:t>分钟</a:t>
            </a:r>
            <a:r>
              <a:rPr lang="zh-CN" altLang="en-US" dirty="0"/>
              <a:t>巡视一次，纠正幼儿不良睡姿，</a:t>
            </a:r>
            <a:r>
              <a:rPr lang="zh-CN" altLang="en-US" dirty="0">
                <a:solidFill>
                  <a:srgbClr val="FF0000"/>
                </a:solidFill>
              </a:rPr>
              <a:t>观察</a:t>
            </a:r>
            <a:r>
              <a:rPr lang="zh-CN" altLang="en-US" dirty="0"/>
              <a:t>幼儿脸色、体温是否正常，如有异常情况，及时处理，必要时通知保健老师；根据幼儿年龄特点，组织并指导幼儿做好起床整理工作，详细</a:t>
            </a:r>
            <a:r>
              <a:rPr lang="zh-CN" altLang="en-US" dirty="0">
                <a:solidFill>
                  <a:srgbClr val="FF0000"/>
                </a:solidFill>
              </a:rPr>
              <a:t>记录</a:t>
            </a:r>
            <a:r>
              <a:rPr lang="zh-CN" altLang="en-US" dirty="0"/>
              <a:t>幼儿午睡的具体情况，及时向家长反馈。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80F4C0A-FAD7-2044-CA40-E7F1ADCDEE3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睡眠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038CD1-4997-7E43-7F87-BF048EA4C94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125D0A20-6DCB-94F9-F993-8C21B4813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0241352C-E4B3-710F-B17C-3271349CF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1E4D25F9-1E91-491E-08A4-738AED06094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（二）进餐、饮水、盥洗、如厕和睡眠活动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03DD92-2B53-BC3E-977A-4B352E676F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4891" y="1784387"/>
            <a:ext cx="2383055" cy="228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1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320860-3CB5-F0EE-3ACC-B6D30D638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1B1414E8-0D51-8C0E-5FBD-AC9BD4FF5D7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EB01509-4CB9-5451-417E-F91472365A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09864" y="2196657"/>
            <a:ext cx="7205436" cy="1292724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过渡活动是幼儿从一个活动到另一个活动之间的转换活动，起着中转、衔接、调整、准备等重要作用。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en-US" altLang="zh-CN" dirty="0"/>
              <a:t>       </a:t>
            </a:r>
            <a:r>
              <a:rPr lang="zh-CN" altLang="en-US" dirty="0"/>
              <a:t>这种活动形式自由、时间短暂，一般存在于进餐前、午睡前后、如厕后和两次教学活动之间。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E7ED129-C4BB-4EAA-3DFB-5228B254A86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过渡活动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5F01A5-328A-38B4-9E11-88967DC6652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D2277B7A-2F84-A604-785E-B4C4AD60B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A4FBE37-6126-B5B6-77F6-64A41AE69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9806FEDB-CFFB-1C50-2819-32F4B6238DB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（三）过渡和自由活动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5106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504DE2-DFAB-602A-2894-11A4EFDF7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98A7255A-98F6-C08D-E2AE-CDCE0EF0A80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7246BF8-19A1-14B9-91D2-0D0A7EA8ECB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09864" y="2196657"/>
            <a:ext cx="7205436" cy="1292724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自由活动是幼儿根据自己的爱好，自由地进行选择、自主地进行活动并自发地进行沟通、游戏的过程。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在此活动中，幼儿可以随意选择活动的内容、方式，自己决定跟谁玩、玩什么、怎样玩，以达到快乐为最终目的。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0557B58-46F2-FAF1-0BB1-ACE9186AD22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自由活动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228FF8-F6DC-D6AB-770D-79CAC181086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E8592984-7C0C-C79B-4268-F4BC522F8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4B6E27F5-F729-2E6F-70D6-78F8958E6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0E17B2CF-152D-6913-C611-A7B5B359C4F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（三）过渡和自由活动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562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E444A9-B99D-AE90-4D6D-C839C9023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D4D55387-6852-E03F-86C7-C3102B0CFE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DD21AC7-7BC4-7DEF-22A7-B82822101EC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3813" y="2113373"/>
            <a:ext cx="5302677" cy="1326130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 幼儿园以</a:t>
            </a:r>
            <a:r>
              <a:rPr lang="zh-CN" altLang="en-US" dirty="0">
                <a:solidFill>
                  <a:srgbClr val="FF0000"/>
                </a:solidFill>
              </a:rPr>
              <a:t>游戏</a:t>
            </a:r>
            <a:r>
              <a:rPr lang="zh-CN" altLang="en-US" dirty="0"/>
              <a:t>作为基本活动。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</a:rPr>
              <a:t>        </a:t>
            </a:r>
            <a:r>
              <a:rPr lang="zh-CN" altLang="en-US" sz="1400" dirty="0">
                <a:solidFill>
                  <a:srgbClr val="FF0000"/>
                </a:solidFill>
              </a:rPr>
              <a:t>游戏是幼儿的基本活动，也是幼儿最基本的学习方式。</a:t>
            </a:r>
            <a:r>
              <a:rPr lang="zh-CN" altLang="en-US" sz="1400" dirty="0">
                <a:solidFill>
                  <a:prstClr val="black"/>
                </a:solidFill>
              </a:rPr>
              <a:t>教师应挖掘游戏的教育价值，对幼儿的游戏进行恰当指导，帮助和支持幼儿的游戏顺利进行。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266E9F-C58F-FAD3-8FDE-3D7557BF021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61EBC7-7525-6DD3-1300-E622C927626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A0C9E96B-65C5-C7F7-9F2A-D5FB96EAB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9F4E30E0-4D4E-6507-A7A5-AF49E9117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487A4396-CC8E-2C1B-0DE6-D5F555EB85A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（四）游戏和有组织的教学活动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DA2110-A00D-683A-F1BA-1DA5D6699E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5989" y="1073469"/>
            <a:ext cx="2603922" cy="273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1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0035" y="245745"/>
            <a:ext cx="1437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录</a:t>
            </a:r>
          </a:p>
        </p:txBody>
      </p:sp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079" y="830317"/>
            <a:ext cx="2169539" cy="125068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1069" y="1146190"/>
            <a:ext cx="1213558" cy="5405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探寻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28179" y="1189417"/>
            <a:ext cx="3131152" cy="49980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2400" b="1" dirty="0">
                <a:solidFill>
                  <a:srgbClr val="1A5D5C"/>
                </a:solidFill>
              </a:rPr>
              <a:t>幼儿园的日常生活活动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316980" y="2309740"/>
            <a:ext cx="505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1A5D5C"/>
                </a:solidFill>
              </a:rPr>
              <a:t>幼儿园的劳动活动</a:t>
            </a:r>
          </a:p>
        </p:txBody>
      </p:sp>
      <p:pic>
        <p:nvPicPr>
          <p:cNvPr id="3" name="Picture 4" descr="clou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4563" y="1960705"/>
            <a:ext cx="2292619" cy="1321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58937" y="2309740"/>
            <a:ext cx="1259840" cy="62357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探寻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F90F51-0D5F-D797-0616-3196FF487676}"/>
              </a:ext>
            </a:extLst>
          </p:cNvPr>
          <p:cNvSpPr txBox="1"/>
          <p:nvPr/>
        </p:nvSpPr>
        <p:spPr>
          <a:xfrm>
            <a:off x="4318915" y="3385324"/>
            <a:ext cx="4812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1A5D5C"/>
                </a:solidFill>
              </a:rPr>
              <a:t>幼儿园的节日及娱乐活动</a:t>
            </a:r>
          </a:p>
        </p:txBody>
      </p:sp>
      <p:pic>
        <p:nvPicPr>
          <p:cNvPr id="4" name="Picture 4" descr="cloud.png">
            <a:extLst>
              <a:ext uri="{FF2B5EF4-FFF2-40B4-BE49-F238E27FC236}">
                <a16:creationId xmlns:a16="http://schemas.microsoft.com/office/drawing/2014/main" id="{57B4AD2C-5ED1-DEC0-8ED1-02CF24ADD7D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6297" y="3126334"/>
            <a:ext cx="2292618" cy="132164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FD7B60-3BE4-7964-BDBC-FA550CFBF1A8}"/>
              </a:ext>
            </a:extLst>
          </p:cNvPr>
          <p:cNvSpPr txBox="1"/>
          <p:nvPr/>
        </p:nvSpPr>
        <p:spPr>
          <a:xfrm>
            <a:off x="2555064" y="3458060"/>
            <a:ext cx="1198272" cy="5021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探寻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3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3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33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9" grpId="0"/>
      <p:bldP spid="6" grpId="0"/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7BB57-0D32-4823-0C09-A22D31F57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85E81124-65C3-C2C8-D367-290893476D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4B1F81-B2FE-22AA-D516-DA9F8DC16D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3813" y="2113373"/>
            <a:ext cx="5302677" cy="1615825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 幼儿园教学活动是幼儿园教育活动的重要形式之一，是幼儿园对幼儿实施</a:t>
            </a:r>
            <a:r>
              <a:rPr lang="zh-CN" altLang="en-US" dirty="0">
                <a:solidFill>
                  <a:srgbClr val="FF0000"/>
                </a:solidFill>
              </a:rPr>
              <a:t>全面发展教育</a:t>
            </a:r>
            <a:r>
              <a:rPr lang="zh-CN" altLang="en-US" dirty="0"/>
              <a:t>的重要途径。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 幼儿园教学活动以培养</a:t>
            </a:r>
            <a:r>
              <a:rPr lang="zh-CN" altLang="en-US" dirty="0">
                <a:solidFill>
                  <a:srgbClr val="FF0000"/>
                </a:solidFill>
              </a:rPr>
              <a:t>全面发展的幼儿</a:t>
            </a:r>
            <a:r>
              <a:rPr lang="zh-CN" altLang="en-US" dirty="0"/>
              <a:t>为目的，直接影响幼儿的身心发展。</a:t>
            </a:r>
          </a:p>
          <a:p>
            <a:pPr defTabSz="914400">
              <a:lnSpc>
                <a:spcPct val="150000"/>
              </a:lnSpc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790DCE-D585-229C-2E69-C27AF0526E0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有组织的教学活动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36912E-90EC-015C-4EC4-732302BE481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93944D84-97A5-589B-5C0E-47EA50231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079782B2-CE3D-3FBA-2963-96DC0729D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5237B300-1DF5-2EC4-7FB5-DAB5A290BE0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（四）游戏和有组织的教学活动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086ACC0-B6BC-7458-649F-2348405B1F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26490" y="1239362"/>
            <a:ext cx="2817409" cy="264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2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2E0998-E88A-811E-4E0F-D21F72EF2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39282052-7098-E15C-50C6-08B13FCCFD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三、幼儿园日常生活活动的主要环节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6FC9211-F058-6965-D11F-E4FDC7C463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09863" y="2196657"/>
            <a:ext cx="7561783" cy="1927449"/>
          </a:xfrm>
          <a:prstGeom prst="rect">
            <a:avLst/>
          </a:prstGeom>
          <a:noFill/>
        </p:spPr>
        <p:txBody>
          <a:bodyPr wrap="square" lIns="78230" tIns="39115" rIns="78230" bIns="39115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散步，是幼儿一日活动环节之一，是他们接触、探索与发现、感知与体验大自然和社会生活环境的良好机会。</a:t>
            </a: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r>
              <a:rPr lang="zh-CN" altLang="en-US" dirty="0"/>
              <a:t>       教师要充分利用好散步活动，充分挖掘该环节的教育潜能，使幼儿有更多的机会接触社会和自然，开阔幼儿的视野。</a:t>
            </a:r>
          </a:p>
          <a:p>
            <a:pPr defTabSz="914400">
              <a:lnSpc>
                <a:spcPct val="150000"/>
              </a:lnSpc>
              <a:defRPr/>
            </a:pPr>
            <a:endParaRPr lang="en-US" altLang="zh-CN" dirty="0"/>
          </a:p>
          <a:p>
            <a:pPr defTabSz="914400">
              <a:lnSpc>
                <a:spcPct val="150000"/>
              </a:lnSpc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F7003A8-D24E-101B-7D7C-11DF561865C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44404" y="1784387"/>
            <a:ext cx="2901950" cy="29654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自由活动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5DE962-67E2-8CBC-A192-8E5ED3BE4CC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0559AEEE-7F35-6A5E-4062-7DF760BC4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0759"/>
            <a:ext cx="1819729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1B3C8DFC-4313-5FA8-217B-FFB3E13CB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88359"/>
            <a:ext cx="1661032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kumimoji="0" lang="zh-CN" altLang="zh-CN" sz="5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   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3F56C515-C0AF-8C08-E180-9BAB5C2F729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3813" y="1257880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（五）散步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403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B16020-9F4D-C02F-2626-405852BD0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E0E98739-A969-07DF-A20C-25ECE5FEDEE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E329A4-63CB-AE9D-4838-32D6D079146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8AB42FAD-D31E-D2E0-3EE1-B65189CE885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5643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幼儿园日常生活活动的组织与指导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7D4199-5888-DA61-E378-84BB4BADEC88}"/>
              </a:ext>
            </a:extLst>
          </p:cNvPr>
          <p:cNvSpPr txBox="1"/>
          <p:nvPr/>
        </p:nvSpPr>
        <p:spPr>
          <a:xfrm>
            <a:off x="834278" y="1388599"/>
            <a:ext cx="8101293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266700" algn="just">
              <a:lnSpc>
                <a:spcPct val="150000"/>
              </a:lnSpc>
            </a:pPr>
            <a:r>
              <a:rPr lang="zh-CN" altLang="en-US" sz="16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案例一：在某幼儿园小班，教师在午餐时，不仅关注幼儿是否吃饱吃好，还引导幼儿自己动手拿餐具、吃饭，鼓励不挑食。午睡时，帮助幼儿穿脱衣服，同时教育幼儿整理衣物，培养自理能力。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zh-CN" altLang="en-US" sz="16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案例二：某幼儿园制定了详细合理的一日生活常规，从入园到离园，每个环节都有明确规定和时间安排。幼儿们在常规引导下，生活有序，能自觉遵守规则。而另一所幼儿园常规制定不合理，过于严格且缺乏灵活性，导致幼儿抵触，活动效果不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9584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CE8BF7-8A4E-DB85-FFD7-CA4069663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36E7195-3C62-7D6B-C8EA-ED08EC12B99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F31B7F-24E7-265A-68F0-E65998A0704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902CC629-B92D-1B12-0B72-11489FDBB11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5643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幼儿园日常生活活动的组织与指导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A57EAB-C75D-2E4C-228E-4C664B954F2E}"/>
              </a:ext>
            </a:extLst>
          </p:cNvPr>
          <p:cNvSpPr txBox="1"/>
          <p:nvPr/>
        </p:nvSpPr>
        <p:spPr>
          <a:xfrm>
            <a:off x="767042" y="1450519"/>
            <a:ext cx="8867775" cy="1886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266700" algn="just">
              <a:lnSpc>
                <a:spcPct val="150000"/>
              </a:lnSpc>
            </a:pPr>
            <a:r>
              <a:rPr lang="zh-CN" altLang="en-US" sz="2000" spc="16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en-US" altLang="zh-CN" sz="20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0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合理的一日生活常规对幼儿和教师分别有什么影响？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en-US" altLang="zh-CN" sz="20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0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在制定一日生活常规时，如何具体考虑幼儿年龄特点？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en-US" altLang="zh-CN" sz="20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0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怎样确保常规既能约束幼儿，又不压抑其个性发展？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987948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7C8B11-76A8-8F3A-D37E-A1FEB5B0A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497382DA-3BF2-3840-6A86-5A6C779D114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3EC8F9-DAFA-F873-F8C6-C716B4526F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70F02160-478D-F585-0789-79C98044C05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5643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幼儿园日常生活活动的组织与指导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9CF94C-C758-67C5-10FD-F7916F718BF0}"/>
              </a:ext>
            </a:extLst>
          </p:cNvPr>
          <p:cNvSpPr txBox="1"/>
          <p:nvPr/>
        </p:nvSpPr>
        <p:spPr>
          <a:xfrm>
            <a:off x="1251137" y="1591713"/>
            <a:ext cx="8867775" cy="1691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266700" algn="just">
              <a:lnSpc>
                <a:spcPct val="150000"/>
              </a:lnSpc>
            </a:pPr>
            <a:r>
              <a:rPr lang="zh-CN" altLang="en-US" sz="2400" spc="16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（一）保教结合、教养并重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zh-CN" altLang="en-US" sz="2400" spc="16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（二）制定合理的一日生活常规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zh-CN" altLang="en-US" sz="2400" spc="16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（三）注重生活技能的练习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0115346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5"/>
          <p:cNvSpPr/>
          <p:nvPr>
            <p:custDataLst>
              <p:tags r:id="rId1"/>
            </p:custDataLst>
          </p:nvPr>
        </p:nvSpPr>
        <p:spPr>
          <a:xfrm>
            <a:off x="1142999" y="877570"/>
            <a:ext cx="6557944" cy="3388360"/>
          </a:xfrm>
          <a:prstGeom prst="roundRect">
            <a:avLst>
              <a:gd name="adj" fmla="val 5915"/>
            </a:avLst>
          </a:prstGeom>
          <a:solidFill>
            <a:schemeClr val="bg1"/>
          </a:solidFill>
          <a:ln w="12700">
            <a:solidFill>
              <a:srgbClr val="AFD4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00997" y="1026402"/>
            <a:ext cx="6196592" cy="30906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一、名词解释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1.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幼儿园日常生活活动    </a:t>
            </a: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过渡活动</a:t>
            </a: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二、简答题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1.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幼儿园日常生活活动的教育作用。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2.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幼儿园日常生活活动的组织与指导策略。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三、讨论题：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1.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有人说：“生活活动就让它生活化、自由化，不用特意安排”，你认为正确吗？</a:t>
            </a:r>
            <a:endParaRPr lang="zh-CN" altLang="en-US" sz="2400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同步训练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995" y="1460500"/>
            <a:ext cx="3282315" cy="189166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43990" y="1938655"/>
            <a:ext cx="1967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探寻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33215" y="1857412"/>
            <a:ext cx="4498975" cy="21736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1A5D5C"/>
                </a:solidFill>
                <a:sym typeface="+mn-ea"/>
              </a:rPr>
              <a:t>幼儿园的劳动活动</a:t>
            </a:r>
            <a:endParaRPr lang="zh-CN" altLang="en-US" sz="4000" b="1" dirty="0">
              <a:solidFill>
                <a:srgbClr val="1A5D5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820271" y="840441"/>
            <a:ext cx="7758953" cy="3110902"/>
          </a:xfrm>
          <a:prstGeom prst="roundRect">
            <a:avLst>
              <a:gd name="adj" fmla="val 7048"/>
            </a:avLst>
          </a:prstGeom>
          <a:solidFill>
            <a:schemeClr val="bg1"/>
          </a:solidFill>
          <a:ln w="28575" cmpd="sng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l" fontAlgn="auto">
              <a:lnSpc>
                <a:spcPts val="2300"/>
              </a:lnSpc>
            </a:pPr>
            <a:r>
              <a:rPr lang="zh-CN" alt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 </a:t>
            </a:r>
            <a:r>
              <a:rPr lang="zh-CN" alt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手工劳动时间到了，王老师拿出彩纸让小朋友们制作花朵。只见乐乐把彩纸折来折去，很快就折出了一个歪歪扭扭的纸飞机，然后兴高采烈地在教室里飞来飞去，完全忘了要做花朵的任务。旁边的浩浩则一直盯着彩纸发呆，偶尔用手撕下一小片，放在嘴里嚼着，对制作花朵毫无头绪。而大力呢，拿着胶水到处乱涂，把自己和同桌的小手都粘在了一起，教室里瞬间乱成一团。</a:t>
            </a:r>
            <a:r>
              <a:rPr lang="en-US" alt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</a:p>
          <a:p>
            <a:pPr indent="0" algn="l" fontAlgn="auto">
              <a:lnSpc>
                <a:spcPts val="2300"/>
              </a:lnSpc>
            </a:pP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小组思考并讨论：</a:t>
            </a:r>
          </a:p>
          <a:p>
            <a:pPr indent="0" algn="l" fontAlgn="auto">
              <a:lnSpc>
                <a:spcPts val="2300"/>
              </a:lnSpc>
            </a:pPr>
            <a:r>
              <a:rPr lang="en-US" alt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案例中的小朋友，他们在劳动过程中有哪些表现？为什么会有这些不同的表现呢？</a:t>
            </a:r>
          </a:p>
          <a:p>
            <a:pPr indent="0" algn="l" fontAlgn="auto">
              <a:lnSpc>
                <a:spcPts val="2300"/>
              </a:lnSpc>
            </a:pPr>
            <a:r>
              <a:rPr lang="en-US" alt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幼儿劳动与我们成人的劳动有什么区别呢？</a:t>
            </a:r>
            <a:endParaRPr lang="zh-CN" sz="1400" spc="160" dirty="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190" y="254635"/>
            <a:ext cx="1467485" cy="471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/>
              <a:t>案例分析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22" name="TextBox 20"/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学前儿童劳动的特点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084EE1E-24B9-56D9-F116-C5C881DDED5A}"/>
              </a:ext>
            </a:extLst>
          </p:cNvPr>
          <p:cNvGrpSpPr/>
          <p:nvPr/>
        </p:nvGrpSpPr>
        <p:grpSpPr>
          <a:xfrm>
            <a:off x="454025" y="1385452"/>
            <a:ext cx="1540705" cy="1996981"/>
            <a:chOff x="454025" y="1385452"/>
            <a:chExt cx="1540705" cy="1996981"/>
          </a:xfrm>
        </p:grpSpPr>
        <p:grpSp>
          <p:nvGrpSpPr>
            <p:cNvPr id="47" name="组合 40"/>
            <p:cNvGrpSpPr/>
            <p:nvPr/>
          </p:nvGrpSpPr>
          <p:grpSpPr bwMode="auto">
            <a:xfrm>
              <a:off x="454025" y="1761066"/>
              <a:ext cx="1540705" cy="1621367"/>
              <a:chOff x="1292478" y="2035483"/>
              <a:chExt cx="1782657" cy="1751017"/>
            </a:xfrm>
          </p:grpSpPr>
          <p:grpSp>
            <p:nvGrpSpPr>
              <p:cNvPr id="48" name="Group 6"/>
              <p:cNvGrpSpPr/>
              <p:nvPr/>
            </p:nvGrpSpPr>
            <p:grpSpPr bwMode="auto">
              <a:xfrm>
                <a:off x="1292478" y="2035483"/>
                <a:ext cx="1782657" cy="1751017"/>
                <a:chOff x="1820" y="1599"/>
                <a:chExt cx="1831" cy="1801"/>
              </a:xfrm>
            </p:grpSpPr>
            <p:sp>
              <p:nvSpPr>
                <p:cNvPr id="50" name="Oval 7"/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1820" y="1599"/>
                  <a:ext cx="1801" cy="1801"/>
                </a:xfrm>
                <a:prstGeom prst="ellipse">
                  <a:avLst/>
                </a:prstGeom>
                <a:solidFill>
                  <a:srgbClr val="D8D8D8">
                    <a:alpha val="48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1" name="Oval 8"/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1850" y="1712"/>
                  <a:ext cx="1801" cy="1556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9" name="Text Box 9"/>
              <p:cNvSpPr txBox="1"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444186" y="2587904"/>
                <a:ext cx="1508449" cy="559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生活性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1BEB961-859A-F0BE-CC06-5DE3ABA469C8}"/>
                </a:ext>
              </a:extLst>
            </p:cNvPr>
            <p:cNvSpPr/>
            <p:nvPr/>
          </p:nvSpPr>
          <p:spPr>
            <a:xfrm>
              <a:off x="932837" y="1385452"/>
              <a:ext cx="608324" cy="609685"/>
            </a:xfrm>
            <a:custGeom>
              <a:avLst/>
              <a:gdLst>
                <a:gd name="T0" fmla="*/ 5744 w 11172"/>
                <a:gd name="T1" fmla="*/ 1405 h 11194"/>
                <a:gd name="T2" fmla="*/ 5493 w 11172"/>
                <a:gd name="T3" fmla="*/ 3414 h 11194"/>
                <a:gd name="T4" fmla="*/ 5273 w 11172"/>
                <a:gd name="T5" fmla="*/ 1364 h 11194"/>
                <a:gd name="T6" fmla="*/ 3512 w 11172"/>
                <a:gd name="T7" fmla="*/ 10293 h 11194"/>
                <a:gd name="T8" fmla="*/ 7505 w 11172"/>
                <a:gd name="T9" fmla="*/ 10293 h 11194"/>
                <a:gd name="T10" fmla="*/ 10009 w 11172"/>
                <a:gd name="T11" fmla="*/ 5209 h 11194"/>
                <a:gd name="T12" fmla="*/ 11172 w 11172"/>
                <a:gd name="T13" fmla="*/ 11194 h 11194"/>
                <a:gd name="T14" fmla="*/ 2548 w 11172"/>
                <a:gd name="T15" fmla="*/ 5026 h 11194"/>
                <a:gd name="T16" fmla="*/ 5647 w 11172"/>
                <a:gd name="T17" fmla="*/ 9174 h 11194"/>
                <a:gd name="T18" fmla="*/ 5647 w 11172"/>
                <a:gd name="T19" fmla="*/ 8464 h 11194"/>
                <a:gd name="T20" fmla="*/ 356 w 11172"/>
                <a:gd name="T21" fmla="*/ 7388 h 11194"/>
                <a:gd name="T22" fmla="*/ 1963 w 11172"/>
                <a:gd name="T23" fmla="*/ 8570 h 11194"/>
                <a:gd name="T24" fmla="*/ 1963 w 11172"/>
                <a:gd name="T25" fmla="*/ 8141 h 11194"/>
                <a:gd name="T26" fmla="*/ 2297 w 11172"/>
                <a:gd name="T27" fmla="*/ 6293 h 11194"/>
                <a:gd name="T28" fmla="*/ 1427 w 11172"/>
                <a:gd name="T29" fmla="*/ 5864 h 11194"/>
                <a:gd name="T30" fmla="*/ 1761 w 11172"/>
                <a:gd name="T31" fmla="*/ 5864 h 11194"/>
                <a:gd name="T32" fmla="*/ 879 w 11172"/>
                <a:gd name="T33" fmla="*/ 8570 h 11194"/>
                <a:gd name="T34" fmla="*/ 879 w 11172"/>
                <a:gd name="T35" fmla="*/ 8141 h 11194"/>
                <a:gd name="T36" fmla="*/ 1213 w 11172"/>
                <a:gd name="T37" fmla="*/ 7046 h 11194"/>
                <a:gd name="T38" fmla="*/ 356 w 11172"/>
                <a:gd name="T39" fmla="*/ 5864 h 11194"/>
                <a:gd name="T40" fmla="*/ 690 w 11172"/>
                <a:gd name="T41" fmla="*/ 5864 h 11194"/>
                <a:gd name="T42" fmla="*/ 8576 w 11172"/>
                <a:gd name="T43" fmla="*/ 8048 h 11194"/>
                <a:gd name="T44" fmla="*/ 8576 w 11172"/>
                <a:gd name="T45" fmla="*/ 7515 h 11194"/>
                <a:gd name="T46" fmla="*/ 8991 w 11172"/>
                <a:gd name="T47" fmla="*/ 8982 h 11194"/>
                <a:gd name="T48" fmla="*/ 8576 w 11172"/>
                <a:gd name="T49" fmla="*/ 5622 h 11194"/>
                <a:gd name="T50" fmla="*/ 8991 w 11172"/>
                <a:gd name="T51" fmla="*/ 5622 h 11194"/>
                <a:gd name="T52" fmla="*/ 9225 w 11172"/>
                <a:gd name="T53" fmla="*/ 7089 h 11194"/>
                <a:gd name="T54" fmla="*/ 9225 w 11172"/>
                <a:gd name="T55" fmla="*/ 6556 h 11194"/>
                <a:gd name="T56" fmla="*/ 9640 w 11172"/>
                <a:gd name="T57" fmla="*/ 6155 h 11194"/>
                <a:gd name="T58" fmla="*/ 3967 w 11172"/>
                <a:gd name="T59" fmla="*/ 8464 h 11194"/>
                <a:gd name="T60" fmla="*/ 4519 w 11172"/>
                <a:gd name="T61" fmla="*/ 8464 h 11194"/>
                <a:gd name="T62" fmla="*/ 3967 w 11172"/>
                <a:gd name="T63" fmla="*/ 6653 h 11194"/>
                <a:gd name="T64" fmla="*/ 3967 w 11172"/>
                <a:gd name="T65" fmla="*/ 5944 h 11194"/>
                <a:gd name="T66" fmla="*/ 7030 w 11172"/>
                <a:gd name="T67" fmla="*/ 6653 h 11194"/>
                <a:gd name="T68" fmla="*/ 5647 w 11172"/>
                <a:gd name="T69" fmla="*/ 5944 h 11194"/>
                <a:gd name="T70" fmla="*/ 6199 w 11172"/>
                <a:gd name="T71" fmla="*/ 5944 h 11194"/>
                <a:gd name="T72" fmla="*/ 4819 w 11172"/>
                <a:gd name="T73" fmla="*/ 6653 h 11194"/>
                <a:gd name="T74" fmla="*/ 4819 w 11172"/>
                <a:gd name="T75" fmla="*/ 5944 h 11194"/>
                <a:gd name="T76" fmla="*/ 4519 w 11172"/>
                <a:gd name="T77" fmla="*/ 5410 h 11194"/>
                <a:gd name="T78" fmla="*/ 6478 w 11172"/>
                <a:gd name="T79" fmla="*/ 4700 h 11194"/>
                <a:gd name="T80" fmla="*/ 7030 w 11172"/>
                <a:gd name="T81" fmla="*/ 4700 h 11194"/>
                <a:gd name="T82" fmla="*/ 5647 w 11172"/>
                <a:gd name="T83" fmla="*/ 5410 h 11194"/>
                <a:gd name="T84" fmla="*/ 5647 w 11172"/>
                <a:gd name="T85" fmla="*/ 4700 h 11194"/>
                <a:gd name="T86" fmla="*/ 4519 w 11172"/>
                <a:gd name="T87" fmla="*/ 7930 h 11194"/>
                <a:gd name="T88" fmla="*/ 6478 w 11172"/>
                <a:gd name="T89" fmla="*/ 7221 h 11194"/>
                <a:gd name="T90" fmla="*/ 7030 w 11172"/>
                <a:gd name="T91" fmla="*/ 7221 h 1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172" h="11194">
                  <a:moveTo>
                    <a:pt x="5273" y="0"/>
                  </a:moveTo>
                  <a:lnTo>
                    <a:pt x="5744" y="0"/>
                  </a:lnTo>
                  <a:lnTo>
                    <a:pt x="5744" y="1405"/>
                  </a:lnTo>
                  <a:lnTo>
                    <a:pt x="6410" y="2250"/>
                  </a:lnTo>
                  <a:lnTo>
                    <a:pt x="7327" y="3414"/>
                  </a:lnTo>
                  <a:lnTo>
                    <a:pt x="5493" y="3414"/>
                  </a:lnTo>
                  <a:lnTo>
                    <a:pt x="3658" y="3414"/>
                  </a:lnTo>
                  <a:lnTo>
                    <a:pt x="4575" y="2250"/>
                  </a:lnTo>
                  <a:lnTo>
                    <a:pt x="5273" y="1364"/>
                  </a:lnTo>
                  <a:lnTo>
                    <a:pt x="5273" y="0"/>
                  </a:lnTo>
                  <a:close/>
                  <a:moveTo>
                    <a:pt x="2548" y="10293"/>
                  </a:moveTo>
                  <a:lnTo>
                    <a:pt x="3512" y="10293"/>
                  </a:lnTo>
                  <a:lnTo>
                    <a:pt x="3512" y="3984"/>
                  </a:lnTo>
                  <a:lnTo>
                    <a:pt x="7505" y="3984"/>
                  </a:lnTo>
                  <a:lnTo>
                    <a:pt x="7505" y="10293"/>
                  </a:lnTo>
                  <a:lnTo>
                    <a:pt x="8269" y="10293"/>
                  </a:lnTo>
                  <a:lnTo>
                    <a:pt x="8269" y="5209"/>
                  </a:lnTo>
                  <a:lnTo>
                    <a:pt x="10009" y="5209"/>
                  </a:lnTo>
                  <a:lnTo>
                    <a:pt x="10009" y="10293"/>
                  </a:lnTo>
                  <a:lnTo>
                    <a:pt x="11172" y="10293"/>
                  </a:lnTo>
                  <a:lnTo>
                    <a:pt x="11172" y="11194"/>
                  </a:lnTo>
                  <a:lnTo>
                    <a:pt x="0" y="11194"/>
                  </a:lnTo>
                  <a:lnTo>
                    <a:pt x="0" y="3523"/>
                  </a:lnTo>
                  <a:lnTo>
                    <a:pt x="2548" y="5026"/>
                  </a:lnTo>
                  <a:lnTo>
                    <a:pt x="2548" y="10293"/>
                  </a:lnTo>
                  <a:close/>
                  <a:moveTo>
                    <a:pt x="5647" y="8464"/>
                  </a:moveTo>
                  <a:lnTo>
                    <a:pt x="5647" y="9174"/>
                  </a:lnTo>
                  <a:lnTo>
                    <a:pt x="6199" y="9174"/>
                  </a:lnTo>
                  <a:lnTo>
                    <a:pt x="6199" y="8464"/>
                  </a:lnTo>
                  <a:lnTo>
                    <a:pt x="5647" y="8464"/>
                  </a:lnTo>
                  <a:close/>
                  <a:moveTo>
                    <a:pt x="690" y="7388"/>
                  </a:moveTo>
                  <a:lnTo>
                    <a:pt x="356" y="7388"/>
                  </a:lnTo>
                  <a:lnTo>
                    <a:pt x="356" y="7388"/>
                  </a:lnTo>
                  <a:lnTo>
                    <a:pt x="356" y="7817"/>
                  </a:lnTo>
                  <a:moveTo>
                    <a:pt x="1963" y="8141"/>
                  </a:moveTo>
                  <a:lnTo>
                    <a:pt x="1963" y="8570"/>
                  </a:lnTo>
                  <a:lnTo>
                    <a:pt x="2297" y="8570"/>
                  </a:lnTo>
                  <a:lnTo>
                    <a:pt x="2297" y="8141"/>
                  </a:lnTo>
                  <a:lnTo>
                    <a:pt x="1963" y="8141"/>
                  </a:lnTo>
                  <a:close/>
                  <a:moveTo>
                    <a:pt x="1963" y="5864"/>
                  </a:moveTo>
                  <a:lnTo>
                    <a:pt x="1963" y="6293"/>
                  </a:lnTo>
                  <a:lnTo>
                    <a:pt x="2297" y="6293"/>
                  </a:lnTo>
                  <a:lnTo>
                    <a:pt x="2297" y="5864"/>
                  </a:lnTo>
                  <a:lnTo>
                    <a:pt x="1963" y="5864"/>
                  </a:lnTo>
                  <a:close/>
                  <a:moveTo>
                    <a:pt x="1427" y="5864"/>
                  </a:moveTo>
                  <a:lnTo>
                    <a:pt x="1427" y="6293"/>
                  </a:lnTo>
                  <a:lnTo>
                    <a:pt x="1761" y="6293"/>
                  </a:lnTo>
                  <a:lnTo>
                    <a:pt x="1761" y="5864"/>
                  </a:lnTo>
                  <a:lnTo>
                    <a:pt x="1427" y="5864"/>
                  </a:lnTo>
                  <a:close/>
                  <a:moveTo>
                    <a:pt x="879" y="8141"/>
                  </a:moveTo>
                  <a:lnTo>
                    <a:pt x="879" y="8570"/>
                  </a:lnTo>
                  <a:lnTo>
                    <a:pt x="1213" y="8570"/>
                  </a:lnTo>
                  <a:lnTo>
                    <a:pt x="1213" y="8141"/>
                  </a:lnTo>
                  <a:lnTo>
                    <a:pt x="879" y="8141"/>
                  </a:lnTo>
                  <a:close/>
                  <a:moveTo>
                    <a:pt x="879" y="6616"/>
                  </a:moveTo>
                  <a:lnTo>
                    <a:pt x="879" y="7046"/>
                  </a:lnTo>
                  <a:lnTo>
                    <a:pt x="1213" y="7046"/>
                  </a:lnTo>
                  <a:lnTo>
                    <a:pt x="1213" y="6616"/>
                  </a:lnTo>
                  <a:lnTo>
                    <a:pt x="879" y="6616"/>
                  </a:lnTo>
                  <a:close/>
                  <a:moveTo>
                    <a:pt x="356" y="5864"/>
                  </a:moveTo>
                  <a:lnTo>
                    <a:pt x="356" y="6293"/>
                  </a:lnTo>
                  <a:lnTo>
                    <a:pt x="690" y="6293"/>
                  </a:lnTo>
                  <a:lnTo>
                    <a:pt x="690" y="5864"/>
                  </a:lnTo>
                  <a:lnTo>
                    <a:pt x="356" y="5864"/>
                  </a:lnTo>
                  <a:close/>
                  <a:moveTo>
                    <a:pt x="8576" y="7515"/>
                  </a:moveTo>
                  <a:lnTo>
                    <a:pt x="8576" y="8048"/>
                  </a:lnTo>
                  <a:lnTo>
                    <a:pt x="8991" y="8048"/>
                  </a:lnTo>
                  <a:lnTo>
                    <a:pt x="8991" y="7515"/>
                  </a:lnTo>
                  <a:lnTo>
                    <a:pt x="8576" y="7515"/>
                  </a:lnTo>
                  <a:close/>
                  <a:moveTo>
                    <a:pt x="8576" y="8450"/>
                  </a:moveTo>
                  <a:lnTo>
                    <a:pt x="8576" y="8982"/>
                  </a:lnTo>
                  <a:lnTo>
                    <a:pt x="8991" y="8982"/>
                  </a:lnTo>
                  <a:lnTo>
                    <a:pt x="8991" y="8450"/>
                  </a:lnTo>
                  <a:lnTo>
                    <a:pt x="8576" y="8450"/>
                  </a:lnTo>
                  <a:close/>
                  <a:moveTo>
                    <a:pt x="8576" y="5622"/>
                  </a:moveTo>
                  <a:lnTo>
                    <a:pt x="8576" y="6155"/>
                  </a:lnTo>
                  <a:lnTo>
                    <a:pt x="8991" y="6155"/>
                  </a:lnTo>
                  <a:lnTo>
                    <a:pt x="8991" y="5622"/>
                  </a:lnTo>
                  <a:lnTo>
                    <a:pt x="8576" y="5622"/>
                  </a:lnTo>
                  <a:close/>
                  <a:moveTo>
                    <a:pt x="9225" y="6556"/>
                  </a:moveTo>
                  <a:lnTo>
                    <a:pt x="9225" y="7089"/>
                  </a:lnTo>
                  <a:lnTo>
                    <a:pt x="9640" y="7089"/>
                  </a:lnTo>
                  <a:lnTo>
                    <a:pt x="9640" y="6556"/>
                  </a:lnTo>
                  <a:lnTo>
                    <a:pt x="9225" y="6556"/>
                  </a:lnTo>
                  <a:close/>
                  <a:moveTo>
                    <a:pt x="9225" y="5622"/>
                  </a:moveTo>
                  <a:lnTo>
                    <a:pt x="9225" y="6155"/>
                  </a:lnTo>
                  <a:lnTo>
                    <a:pt x="9640" y="6155"/>
                  </a:lnTo>
                  <a:lnTo>
                    <a:pt x="9640" y="5622"/>
                  </a:lnTo>
                  <a:lnTo>
                    <a:pt x="9225" y="5622"/>
                  </a:lnTo>
                  <a:close/>
                  <a:moveTo>
                    <a:pt x="3967" y="8464"/>
                  </a:moveTo>
                  <a:lnTo>
                    <a:pt x="3967" y="9174"/>
                  </a:lnTo>
                  <a:lnTo>
                    <a:pt x="4519" y="9174"/>
                  </a:lnTo>
                  <a:lnTo>
                    <a:pt x="4519" y="8464"/>
                  </a:lnTo>
                  <a:lnTo>
                    <a:pt x="3967" y="8464"/>
                  </a:lnTo>
                  <a:close/>
                  <a:moveTo>
                    <a:pt x="3967" y="5944"/>
                  </a:moveTo>
                  <a:lnTo>
                    <a:pt x="3967" y="6653"/>
                  </a:lnTo>
                  <a:lnTo>
                    <a:pt x="4519" y="6653"/>
                  </a:lnTo>
                  <a:lnTo>
                    <a:pt x="4519" y="5944"/>
                  </a:lnTo>
                  <a:lnTo>
                    <a:pt x="3967" y="5944"/>
                  </a:lnTo>
                  <a:close/>
                  <a:moveTo>
                    <a:pt x="6478" y="5944"/>
                  </a:moveTo>
                  <a:lnTo>
                    <a:pt x="6478" y="6653"/>
                  </a:lnTo>
                  <a:lnTo>
                    <a:pt x="7030" y="6653"/>
                  </a:lnTo>
                  <a:lnTo>
                    <a:pt x="7030" y="5944"/>
                  </a:lnTo>
                  <a:lnTo>
                    <a:pt x="6478" y="5944"/>
                  </a:lnTo>
                  <a:close/>
                  <a:moveTo>
                    <a:pt x="5647" y="5944"/>
                  </a:moveTo>
                  <a:lnTo>
                    <a:pt x="5647" y="6653"/>
                  </a:lnTo>
                  <a:lnTo>
                    <a:pt x="6199" y="6653"/>
                  </a:lnTo>
                  <a:lnTo>
                    <a:pt x="6199" y="5944"/>
                  </a:lnTo>
                  <a:lnTo>
                    <a:pt x="5647" y="5944"/>
                  </a:lnTo>
                  <a:close/>
                  <a:moveTo>
                    <a:pt x="4819" y="5944"/>
                  </a:moveTo>
                  <a:lnTo>
                    <a:pt x="4819" y="6653"/>
                  </a:lnTo>
                  <a:lnTo>
                    <a:pt x="5371" y="6653"/>
                  </a:lnTo>
                  <a:lnTo>
                    <a:pt x="5371" y="5944"/>
                  </a:lnTo>
                  <a:lnTo>
                    <a:pt x="4819" y="5944"/>
                  </a:lnTo>
                  <a:close/>
                  <a:moveTo>
                    <a:pt x="3967" y="4700"/>
                  </a:moveTo>
                  <a:lnTo>
                    <a:pt x="3967" y="5410"/>
                  </a:lnTo>
                  <a:lnTo>
                    <a:pt x="4519" y="5410"/>
                  </a:lnTo>
                  <a:lnTo>
                    <a:pt x="4519" y="4700"/>
                  </a:lnTo>
                  <a:lnTo>
                    <a:pt x="3967" y="4700"/>
                  </a:lnTo>
                  <a:close/>
                  <a:moveTo>
                    <a:pt x="6478" y="4700"/>
                  </a:moveTo>
                  <a:lnTo>
                    <a:pt x="6478" y="5410"/>
                  </a:lnTo>
                  <a:lnTo>
                    <a:pt x="7030" y="5410"/>
                  </a:lnTo>
                  <a:lnTo>
                    <a:pt x="7030" y="4700"/>
                  </a:lnTo>
                  <a:lnTo>
                    <a:pt x="6478" y="4700"/>
                  </a:lnTo>
                  <a:close/>
                  <a:moveTo>
                    <a:pt x="5647" y="4700"/>
                  </a:moveTo>
                  <a:lnTo>
                    <a:pt x="5647" y="5410"/>
                  </a:lnTo>
                  <a:lnTo>
                    <a:pt x="6199" y="5410"/>
                  </a:lnTo>
                  <a:lnTo>
                    <a:pt x="6199" y="4700"/>
                  </a:lnTo>
                  <a:lnTo>
                    <a:pt x="5647" y="4700"/>
                  </a:lnTo>
                  <a:close/>
                  <a:moveTo>
                    <a:pt x="3967" y="7221"/>
                  </a:moveTo>
                  <a:lnTo>
                    <a:pt x="3967" y="7930"/>
                  </a:lnTo>
                  <a:lnTo>
                    <a:pt x="4519" y="7930"/>
                  </a:lnTo>
                  <a:lnTo>
                    <a:pt x="4519" y="7221"/>
                  </a:lnTo>
                  <a:lnTo>
                    <a:pt x="3967" y="7221"/>
                  </a:lnTo>
                  <a:close/>
                  <a:moveTo>
                    <a:pt x="6478" y="7221"/>
                  </a:moveTo>
                  <a:lnTo>
                    <a:pt x="6478" y="7930"/>
                  </a:lnTo>
                  <a:lnTo>
                    <a:pt x="7030" y="7930"/>
                  </a:lnTo>
                  <a:lnTo>
                    <a:pt x="7030" y="7221"/>
                  </a:lnTo>
                  <a:lnTo>
                    <a:pt x="6478" y="72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DF1FCD-6A37-35DF-27F1-7D4C0421BC8C}"/>
              </a:ext>
            </a:extLst>
          </p:cNvPr>
          <p:cNvSpPr txBox="1"/>
          <p:nvPr/>
        </p:nvSpPr>
        <p:spPr>
          <a:xfrm>
            <a:off x="2100603" y="1440670"/>
            <a:ext cx="6699007" cy="2262158"/>
          </a:xfrm>
          <a:custGeom>
            <a:avLst/>
            <a:gdLst>
              <a:gd name="connsiteX0" fmla="*/ 0 w 6699007"/>
              <a:gd name="connsiteY0" fmla="*/ 0 h 2262158"/>
              <a:gd name="connsiteX1" fmla="*/ 6699007 w 6699007"/>
              <a:gd name="connsiteY1" fmla="*/ 0 h 2262158"/>
              <a:gd name="connsiteX2" fmla="*/ 6699007 w 6699007"/>
              <a:gd name="connsiteY2" fmla="*/ 2262158 h 2262158"/>
              <a:gd name="connsiteX3" fmla="*/ 0 w 6699007"/>
              <a:gd name="connsiteY3" fmla="*/ 2262158 h 2262158"/>
              <a:gd name="connsiteX4" fmla="*/ 0 w 6699007"/>
              <a:gd name="connsiteY4" fmla="*/ 0 h 226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007" h="2262158" extrusionOk="0">
                <a:moveTo>
                  <a:pt x="0" y="0"/>
                </a:moveTo>
                <a:cubicBezTo>
                  <a:pt x="1865809" y="118645"/>
                  <a:pt x="5756997" y="116012"/>
                  <a:pt x="6699007" y="0"/>
                </a:cubicBezTo>
                <a:cubicBezTo>
                  <a:pt x="6566125" y="464925"/>
                  <a:pt x="6783958" y="1489947"/>
                  <a:pt x="6699007" y="2262158"/>
                </a:cubicBezTo>
                <a:cubicBezTo>
                  <a:pt x="3603755" y="2396758"/>
                  <a:pt x="767493" y="2104962"/>
                  <a:pt x="0" y="2262158"/>
                </a:cubicBezTo>
                <a:cubicBezTo>
                  <a:pt x="-20187" y="1467562"/>
                  <a:pt x="-152480" y="990682"/>
                  <a:pt x="0" y="0"/>
                </a:cubicBezTo>
                <a:close/>
              </a:path>
            </a:pathLst>
          </a:custGeom>
          <a:noFill/>
          <a:ln w="158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 dirty="0"/>
              <a:t>主要内容也是幼儿生活自理、家庭服务、集体生活等技能和品质教育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   主要实施途径和方法是借助幼儿生活，在幼儿生活中进行的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1800" dirty="0"/>
              <a:t>   </a:t>
            </a:r>
            <a:r>
              <a:rPr lang="zh-CN" altLang="en-US" sz="1800" dirty="0">
                <a:solidFill>
                  <a:srgbClr val="FF0000"/>
                </a:solidFill>
              </a:rPr>
              <a:t>生活性是幼儿劳动教育最本质的特点。</a:t>
            </a:r>
          </a:p>
          <a:p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0987F-380B-DAA2-F871-94528734F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62394F40-5D71-D489-B06F-A186DB017C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54" name="Rectangle 28">
            <a:extLst>
              <a:ext uri="{FF2B5EF4-FFF2-40B4-BE49-F238E27FC236}">
                <a16:creationId xmlns:a16="http://schemas.microsoft.com/office/drawing/2014/main" id="{8CE39240-111D-3AFB-3931-D55ED57D970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2350" y="1845681"/>
            <a:ext cx="6682879" cy="1701947"/>
          </a:xfrm>
          <a:custGeom>
            <a:avLst/>
            <a:gdLst>
              <a:gd name="connsiteX0" fmla="*/ 0 w 6682879"/>
              <a:gd name="connsiteY0" fmla="*/ 0 h 1701947"/>
              <a:gd name="connsiteX1" fmla="*/ 534630 w 6682879"/>
              <a:gd name="connsiteY1" fmla="*/ 0 h 1701947"/>
              <a:gd name="connsiteX2" fmla="*/ 1069261 w 6682879"/>
              <a:gd name="connsiteY2" fmla="*/ 0 h 1701947"/>
              <a:gd name="connsiteX3" fmla="*/ 1603891 w 6682879"/>
              <a:gd name="connsiteY3" fmla="*/ 0 h 1701947"/>
              <a:gd name="connsiteX4" fmla="*/ 2138521 w 6682879"/>
              <a:gd name="connsiteY4" fmla="*/ 0 h 1701947"/>
              <a:gd name="connsiteX5" fmla="*/ 2806809 w 6682879"/>
              <a:gd name="connsiteY5" fmla="*/ 0 h 1701947"/>
              <a:gd name="connsiteX6" fmla="*/ 3274611 w 6682879"/>
              <a:gd name="connsiteY6" fmla="*/ 0 h 1701947"/>
              <a:gd name="connsiteX7" fmla="*/ 3742412 w 6682879"/>
              <a:gd name="connsiteY7" fmla="*/ 0 h 1701947"/>
              <a:gd name="connsiteX8" fmla="*/ 4477529 w 6682879"/>
              <a:gd name="connsiteY8" fmla="*/ 0 h 1701947"/>
              <a:gd name="connsiteX9" fmla="*/ 5212646 w 6682879"/>
              <a:gd name="connsiteY9" fmla="*/ 0 h 1701947"/>
              <a:gd name="connsiteX10" fmla="*/ 6014591 w 6682879"/>
              <a:gd name="connsiteY10" fmla="*/ 0 h 1701947"/>
              <a:gd name="connsiteX11" fmla="*/ 6682879 w 6682879"/>
              <a:gd name="connsiteY11" fmla="*/ 0 h 1701947"/>
              <a:gd name="connsiteX12" fmla="*/ 6682879 w 6682879"/>
              <a:gd name="connsiteY12" fmla="*/ 567316 h 1701947"/>
              <a:gd name="connsiteX13" fmla="*/ 6682879 w 6682879"/>
              <a:gd name="connsiteY13" fmla="*/ 1134631 h 1701947"/>
              <a:gd name="connsiteX14" fmla="*/ 6682879 w 6682879"/>
              <a:gd name="connsiteY14" fmla="*/ 1701947 h 1701947"/>
              <a:gd name="connsiteX15" fmla="*/ 6081420 w 6682879"/>
              <a:gd name="connsiteY15" fmla="*/ 1701947 h 1701947"/>
              <a:gd name="connsiteX16" fmla="*/ 5613618 w 6682879"/>
              <a:gd name="connsiteY16" fmla="*/ 1701947 h 1701947"/>
              <a:gd name="connsiteX17" fmla="*/ 4811673 w 6682879"/>
              <a:gd name="connsiteY17" fmla="*/ 1701947 h 1701947"/>
              <a:gd name="connsiteX18" fmla="*/ 4277043 w 6682879"/>
              <a:gd name="connsiteY18" fmla="*/ 1701947 h 1701947"/>
              <a:gd name="connsiteX19" fmla="*/ 3809241 w 6682879"/>
              <a:gd name="connsiteY19" fmla="*/ 1701947 h 1701947"/>
              <a:gd name="connsiteX20" fmla="*/ 3140953 w 6682879"/>
              <a:gd name="connsiteY20" fmla="*/ 1701947 h 1701947"/>
              <a:gd name="connsiteX21" fmla="*/ 2539494 w 6682879"/>
              <a:gd name="connsiteY21" fmla="*/ 1701947 h 1701947"/>
              <a:gd name="connsiteX22" fmla="*/ 2071692 w 6682879"/>
              <a:gd name="connsiteY22" fmla="*/ 1701947 h 1701947"/>
              <a:gd name="connsiteX23" fmla="*/ 1403405 w 6682879"/>
              <a:gd name="connsiteY23" fmla="*/ 1701947 h 1701947"/>
              <a:gd name="connsiteX24" fmla="*/ 735117 w 6682879"/>
              <a:gd name="connsiteY24" fmla="*/ 1701947 h 1701947"/>
              <a:gd name="connsiteX25" fmla="*/ 0 w 6682879"/>
              <a:gd name="connsiteY25" fmla="*/ 1701947 h 1701947"/>
              <a:gd name="connsiteX26" fmla="*/ 0 w 6682879"/>
              <a:gd name="connsiteY26" fmla="*/ 1151651 h 1701947"/>
              <a:gd name="connsiteX27" fmla="*/ 0 w 6682879"/>
              <a:gd name="connsiteY27" fmla="*/ 618374 h 1701947"/>
              <a:gd name="connsiteX28" fmla="*/ 0 w 6682879"/>
              <a:gd name="connsiteY28" fmla="*/ 0 h 170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682879" h="1701947" extrusionOk="0">
                <a:moveTo>
                  <a:pt x="0" y="0"/>
                </a:moveTo>
                <a:cubicBezTo>
                  <a:pt x="135619" y="-26116"/>
                  <a:pt x="345284" y="-8315"/>
                  <a:pt x="534630" y="0"/>
                </a:cubicBezTo>
                <a:cubicBezTo>
                  <a:pt x="723976" y="8315"/>
                  <a:pt x="885248" y="-13100"/>
                  <a:pt x="1069261" y="0"/>
                </a:cubicBezTo>
                <a:cubicBezTo>
                  <a:pt x="1253274" y="13100"/>
                  <a:pt x="1472308" y="-11398"/>
                  <a:pt x="1603891" y="0"/>
                </a:cubicBezTo>
                <a:cubicBezTo>
                  <a:pt x="1735474" y="11398"/>
                  <a:pt x="1982429" y="-12837"/>
                  <a:pt x="2138521" y="0"/>
                </a:cubicBezTo>
                <a:cubicBezTo>
                  <a:pt x="2294613" y="12837"/>
                  <a:pt x="2558746" y="16963"/>
                  <a:pt x="2806809" y="0"/>
                </a:cubicBezTo>
                <a:cubicBezTo>
                  <a:pt x="3054872" y="-16963"/>
                  <a:pt x="3130588" y="17291"/>
                  <a:pt x="3274611" y="0"/>
                </a:cubicBezTo>
                <a:cubicBezTo>
                  <a:pt x="3418634" y="-17291"/>
                  <a:pt x="3618206" y="15036"/>
                  <a:pt x="3742412" y="0"/>
                </a:cubicBezTo>
                <a:cubicBezTo>
                  <a:pt x="3866618" y="-15036"/>
                  <a:pt x="4211510" y="-6156"/>
                  <a:pt x="4477529" y="0"/>
                </a:cubicBezTo>
                <a:cubicBezTo>
                  <a:pt x="4743548" y="6156"/>
                  <a:pt x="4847010" y="33913"/>
                  <a:pt x="5212646" y="0"/>
                </a:cubicBezTo>
                <a:cubicBezTo>
                  <a:pt x="5578282" y="-33913"/>
                  <a:pt x="5800155" y="-8368"/>
                  <a:pt x="6014591" y="0"/>
                </a:cubicBezTo>
                <a:cubicBezTo>
                  <a:pt x="6229028" y="8368"/>
                  <a:pt x="6528642" y="33252"/>
                  <a:pt x="6682879" y="0"/>
                </a:cubicBezTo>
                <a:cubicBezTo>
                  <a:pt x="6686575" y="232017"/>
                  <a:pt x="6694752" y="443793"/>
                  <a:pt x="6682879" y="567316"/>
                </a:cubicBezTo>
                <a:cubicBezTo>
                  <a:pt x="6671006" y="690839"/>
                  <a:pt x="6679097" y="945125"/>
                  <a:pt x="6682879" y="1134631"/>
                </a:cubicBezTo>
                <a:cubicBezTo>
                  <a:pt x="6686661" y="1324138"/>
                  <a:pt x="6708829" y="1540065"/>
                  <a:pt x="6682879" y="1701947"/>
                </a:cubicBezTo>
                <a:cubicBezTo>
                  <a:pt x="6425185" y="1698776"/>
                  <a:pt x="6208843" y="1707042"/>
                  <a:pt x="6081420" y="1701947"/>
                </a:cubicBezTo>
                <a:cubicBezTo>
                  <a:pt x="5953997" y="1696852"/>
                  <a:pt x="5827806" y="1688982"/>
                  <a:pt x="5613618" y="1701947"/>
                </a:cubicBezTo>
                <a:cubicBezTo>
                  <a:pt x="5399430" y="1714912"/>
                  <a:pt x="5111364" y="1701352"/>
                  <a:pt x="4811673" y="1701947"/>
                </a:cubicBezTo>
                <a:cubicBezTo>
                  <a:pt x="4511982" y="1702542"/>
                  <a:pt x="4465334" y="1704400"/>
                  <a:pt x="4277043" y="1701947"/>
                </a:cubicBezTo>
                <a:cubicBezTo>
                  <a:pt x="4088752" y="1699495"/>
                  <a:pt x="3908107" y="1710394"/>
                  <a:pt x="3809241" y="1701947"/>
                </a:cubicBezTo>
                <a:cubicBezTo>
                  <a:pt x="3710375" y="1693500"/>
                  <a:pt x="3314122" y="1727864"/>
                  <a:pt x="3140953" y="1701947"/>
                </a:cubicBezTo>
                <a:cubicBezTo>
                  <a:pt x="2967784" y="1676030"/>
                  <a:pt x="2723463" y="1706244"/>
                  <a:pt x="2539494" y="1701947"/>
                </a:cubicBezTo>
                <a:cubicBezTo>
                  <a:pt x="2355525" y="1697650"/>
                  <a:pt x="2169613" y="1714643"/>
                  <a:pt x="2071692" y="1701947"/>
                </a:cubicBezTo>
                <a:cubicBezTo>
                  <a:pt x="1973771" y="1689251"/>
                  <a:pt x="1734483" y="1708715"/>
                  <a:pt x="1403405" y="1701947"/>
                </a:cubicBezTo>
                <a:cubicBezTo>
                  <a:pt x="1072327" y="1695179"/>
                  <a:pt x="887411" y="1705119"/>
                  <a:pt x="735117" y="1701947"/>
                </a:cubicBezTo>
                <a:cubicBezTo>
                  <a:pt x="582823" y="1698775"/>
                  <a:pt x="324984" y="1737352"/>
                  <a:pt x="0" y="1701947"/>
                </a:cubicBezTo>
                <a:cubicBezTo>
                  <a:pt x="5565" y="1589427"/>
                  <a:pt x="23504" y="1323949"/>
                  <a:pt x="0" y="1151651"/>
                </a:cubicBezTo>
                <a:cubicBezTo>
                  <a:pt x="-23504" y="979353"/>
                  <a:pt x="8106" y="850984"/>
                  <a:pt x="0" y="618374"/>
                </a:cubicBezTo>
                <a:cubicBezTo>
                  <a:pt x="-8106" y="385764"/>
                  <a:pt x="22133" y="147215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accent2"/>
            </a:solidFill>
            <a:miter lim="800000"/>
            <a:headEnd/>
            <a:tailEnd/>
            <a:extLst>
              <a:ext uri="{C807C97D-BFC1-408E-A445-0C87EB9F89A2}">
                <ask:lineSketchStyleProps xmlns:ask="http://schemas.microsoft.com/office/drawing/2018/sketchyshapes" sd="247828863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82810" tIns="41405" rIns="82810" bIns="4140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幼儿的劳动有游戏的性质，一方面指的是幼儿劳动从个人兴趣出发，不注意劳动成果；另一方面指的是幼儿在劳动过程常常是边玩边做，有些游戏动作，如洗手绢时就要玩肥皂沫，擦桌子时就会玩水。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86EF4B-A22B-DD94-07A2-E5737740224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2113D24C-1B81-5BE7-1D70-052C11E18C6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学前儿童劳动的特点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22A4DF1-E9FF-B6DE-4DC2-225C645BB4AA}"/>
              </a:ext>
            </a:extLst>
          </p:cNvPr>
          <p:cNvGrpSpPr/>
          <p:nvPr/>
        </p:nvGrpSpPr>
        <p:grpSpPr>
          <a:xfrm>
            <a:off x="308920" y="1538787"/>
            <a:ext cx="1876227" cy="1944001"/>
            <a:chOff x="308920" y="1538787"/>
            <a:chExt cx="1876227" cy="194400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EB728A8-0D0A-C85E-1639-6D05E52D51EC}"/>
                </a:ext>
              </a:extLst>
            </p:cNvPr>
            <p:cNvGrpSpPr/>
            <p:nvPr/>
          </p:nvGrpSpPr>
          <p:grpSpPr bwMode="auto">
            <a:xfrm>
              <a:off x="308920" y="1726725"/>
              <a:ext cx="1876227" cy="1756063"/>
              <a:chOff x="1203714" y="2786058"/>
              <a:chExt cx="1935848" cy="1751017"/>
            </a:xfrm>
          </p:grpSpPr>
          <p:grpSp>
            <p:nvGrpSpPr>
              <p:cNvPr id="33" name="Group 6">
                <a:extLst>
                  <a:ext uri="{FF2B5EF4-FFF2-40B4-BE49-F238E27FC236}">
                    <a16:creationId xmlns:a16="http://schemas.microsoft.com/office/drawing/2014/main" id="{D5ADD2C3-F097-C615-25BD-5931195D1562}"/>
                  </a:ext>
                </a:extLst>
              </p:cNvPr>
              <p:cNvGrpSpPr/>
              <p:nvPr/>
            </p:nvGrpSpPr>
            <p:grpSpPr bwMode="auto">
              <a:xfrm>
                <a:off x="1295400" y="2786058"/>
                <a:ext cx="1753450" cy="1751017"/>
                <a:chOff x="1823" y="2371"/>
                <a:chExt cx="1801" cy="1801"/>
              </a:xfrm>
            </p:grpSpPr>
            <p:sp>
              <p:nvSpPr>
                <p:cNvPr id="35" name="Oval 7">
                  <a:extLst>
                    <a:ext uri="{FF2B5EF4-FFF2-40B4-BE49-F238E27FC236}">
                      <a16:creationId xmlns:a16="http://schemas.microsoft.com/office/drawing/2014/main" id="{6A8DC2A6-656D-1B83-4440-F6BCDED37209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1823" y="2371"/>
                  <a:ext cx="1801" cy="1801"/>
                </a:xfrm>
                <a:prstGeom prst="ellipse">
                  <a:avLst/>
                </a:prstGeom>
                <a:solidFill>
                  <a:srgbClr val="D8D8D8">
                    <a:alpha val="48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6" name="Oval 8">
                  <a:extLst>
                    <a:ext uri="{FF2B5EF4-FFF2-40B4-BE49-F238E27FC236}">
                      <a16:creationId xmlns:a16="http://schemas.microsoft.com/office/drawing/2014/main" id="{04381976-51AD-2A5A-6D86-3E6A4DC369AA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1945" y="2493"/>
                  <a:ext cx="1556" cy="1556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34" name="Text Box 9">
                <a:extLst>
                  <a:ext uri="{FF2B5EF4-FFF2-40B4-BE49-F238E27FC236}">
                    <a16:creationId xmlns:a16="http://schemas.microsoft.com/office/drawing/2014/main" id="{91B4446E-0779-20AB-5EAC-03A365805714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203714" y="3351003"/>
                <a:ext cx="1935848" cy="620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游戏性</a:t>
                </a:r>
              </a:p>
            </p:txBody>
          </p:sp>
        </p:grp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D31340E6-B30F-6B2E-CAC8-39AC94D9230C}"/>
                </a:ext>
              </a:extLst>
            </p:cNvPr>
            <p:cNvSpPr/>
            <p:nvPr/>
          </p:nvSpPr>
          <p:spPr>
            <a:xfrm>
              <a:off x="942190" y="1538787"/>
              <a:ext cx="609685" cy="373921"/>
            </a:xfrm>
            <a:custGeom>
              <a:avLst/>
              <a:gdLst>
                <a:gd name="T0" fmla="*/ 6055 w 6847"/>
                <a:gd name="T1" fmla="*/ 1118 h 4206"/>
                <a:gd name="T2" fmla="*/ 4489 w 6847"/>
                <a:gd name="T3" fmla="*/ 249 h 4206"/>
                <a:gd name="T4" fmla="*/ 4105 w 6847"/>
                <a:gd name="T5" fmla="*/ 548 h 4206"/>
                <a:gd name="T6" fmla="*/ 2742 w 6847"/>
                <a:gd name="T7" fmla="*/ 548 h 4206"/>
                <a:gd name="T8" fmla="*/ 2359 w 6847"/>
                <a:gd name="T9" fmla="*/ 249 h 4206"/>
                <a:gd name="T10" fmla="*/ 792 w 6847"/>
                <a:gd name="T11" fmla="*/ 1118 h 4206"/>
                <a:gd name="T12" fmla="*/ 509 w 6847"/>
                <a:gd name="T13" fmla="*/ 4033 h 4206"/>
                <a:gd name="T14" fmla="*/ 2035 w 6847"/>
                <a:gd name="T15" fmla="*/ 2977 h 4206"/>
                <a:gd name="T16" fmla="*/ 4811 w 6847"/>
                <a:gd name="T17" fmla="*/ 2977 h 4206"/>
                <a:gd name="T18" fmla="*/ 6338 w 6847"/>
                <a:gd name="T19" fmla="*/ 4033 h 4206"/>
                <a:gd name="T20" fmla="*/ 6055 w 6847"/>
                <a:gd name="T21" fmla="*/ 1118 h 4206"/>
                <a:gd name="T22" fmla="*/ 2617 w 6847"/>
                <a:gd name="T23" fmla="*/ 1771 h 4206"/>
                <a:gd name="T24" fmla="*/ 2539 w 6847"/>
                <a:gd name="T25" fmla="*/ 1847 h 4206"/>
                <a:gd name="T26" fmla="*/ 2165 w 6847"/>
                <a:gd name="T27" fmla="*/ 1847 h 4206"/>
                <a:gd name="T28" fmla="*/ 2165 w 6847"/>
                <a:gd name="T29" fmla="*/ 2230 h 4206"/>
                <a:gd name="T30" fmla="*/ 2087 w 6847"/>
                <a:gd name="T31" fmla="*/ 2307 h 4206"/>
                <a:gd name="T32" fmla="*/ 1955 w 6847"/>
                <a:gd name="T33" fmla="*/ 2307 h 4206"/>
                <a:gd name="T34" fmla="*/ 1823 w 6847"/>
                <a:gd name="T35" fmla="*/ 2307 h 4206"/>
                <a:gd name="T36" fmla="*/ 1745 w 6847"/>
                <a:gd name="T37" fmla="*/ 2230 h 4206"/>
                <a:gd name="T38" fmla="*/ 1745 w 6847"/>
                <a:gd name="T39" fmla="*/ 1847 h 4206"/>
                <a:gd name="T40" fmla="*/ 1371 w 6847"/>
                <a:gd name="T41" fmla="*/ 1847 h 4206"/>
                <a:gd name="T42" fmla="*/ 1293 w 6847"/>
                <a:gd name="T43" fmla="*/ 1771 h 4206"/>
                <a:gd name="T44" fmla="*/ 1293 w 6847"/>
                <a:gd name="T45" fmla="*/ 1511 h 4206"/>
                <a:gd name="T46" fmla="*/ 1371 w 6847"/>
                <a:gd name="T47" fmla="*/ 1435 h 4206"/>
                <a:gd name="T48" fmla="*/ 1745 w 6847"/>
                <a:gd name="T49" fmla="*/ 1435 h 4206"/>
                <a:gd name="T50" fmla="*/ 1745 w 6847"/>
                <a:gd name="T51" fmla="*/ 1052 h 4206"/>
                <a:gd name="T52" fmla="*/ 1823 w 6847"/>
                <a:gd name="T53" fmla="*/ 975 h 4206"/>
                <a:gd name="T54" fmla="*/ 1955 w 6847"/>
                <a:gd name="T55" fmla="*/ 975 h 4206"/>
                <a:gd name="T56" fmla="*/ 2087 w 6847"/>
                <a:gd name="T57" fmla="*/ 975 h 4206"/>
                <a:gd name="T58" fmla="*/ 2165 w 6847"/>
                <a:gd name="T59" fmla="*/ 1052 h 4206"/>
                <a:gd name="T60" fmla="*/ 2165 w 6847"/>
                <a:gd name="T61" fmla="*/ 1435 h 4206"/>
                <a:gd name="T62" fmla="*/ 2539 w 6847"/>
                <a:gd name="T63" fmla="*/ 1435 h 4206"/>
                <a:gd name="T64" fmla="*/ 2617 w 6847"/>
                <a:gd name="T65" fmla="*/ 1511 h 4206"/>
                <a:gd name="T66" fmla="*/ 2617 w 6847"/>
                <a:gd name="T67" fmla="*/ 1771 h 4206"/>
                <a:gd name="T68" fmla="*/ 5035 w 6847"/>
                <a:gd name="T69" fmla="*/ 1118 h 4206"/>
                <a:gd name="T70" fmla="*/ 4797 w 6847"/>
                <a:gd name="T71" fmla="*/ 1357 h 4206"/>
                <a:gd name="T72" fmla="*/ 4558 w 6847"/>
                <a:gd name="T73" fmla="*/ 1118 h 4206"/>
                <a:gd name="T74" fmla="*/ 4797 w 6847"/>
                <a:gd name="T75" fmla="*/ 879 h 4206"/>
                <a:gd name="T76" fmla="*/ 5035 w 6847"/>
                <a:gd name="T77" fmla="*/ 1118 h 4206"/>
                <a:gd name="T78" fmla="*/ 4305 w 6847"/>
                <a:gd name="T79" fmla="*/ 1849 h 4206"/>
                <a:gd name="T80" fmla="*/ 4066 w 6847"/>
                <a:gd name="T81" fmla="*/ 1610 h 4206"/>
                <a:gd name="T82" fmla="*/ 4305 w 6847"/>
                <a:gd name="T83" fmla="*/ 1371 h 4206"/>
                <a:gd name="T84" fmla="*/ 4543 w 6847"/>
                <a:gd name="T85" fmla="*/ 1610 h 4206"/>
                <a:gd name="T86" fmla="*/ 4305 w 6847"/>
                <a:gd name="T87" fmla="*/ 1849 h 4206"/>
                <a:gd name="T88" fmla="*/ 5289 w 6847"/>
                <a:gd name="T89" fmla="*/ 1849 h 4206"/>
                <a:gd name="T90" fmla="*/ 5051 w 6847"/>
                <a:gd name="T91" fmla="*/ 1610 h 4206"/>
                <a:gd name="T92" fmla="*/ 5289 w 6847"/>
                <a:gd name="T93" fmla="*/ 1371 h 4206"/>
                <a:gd name="T94" fmla="*/ 5528 w 6847"/>
                <a:gd name="T95" fmla="*/ 1610 h 4206"/>
                <a:gd name="T96" fmla="*/ 5289 w 6847"/>
                <a:gd name="T97" fmla="*/ 1849 h 4206"/>
                <a:gd name="T98" fmla="*/ 4797 w 6847"/>
                <a:gd name="T99" fmla="*/ 2340 h 4206"/>
                <a:gd name="T100" fmla="*/ 4558 w 6847"/>
                <a:gd name="T101" fmla="*/ 2102 h 4206"/>
                <a:gd name="T102" fmla="*/ 4797 w 6847"/>
                <a:gd name="T103" fmla="*/ 1863 h 4206"/>
                <a:gd name="T104" fmla="*/ 5035 w 6847"/>
                <a:gd name="T105" fmla="*/ 2102 h 4206"/>
                <a:gd name="T106" fmla="*/ 4797 w 6847"/>
                <a:gd name="T107" fmla="*/ 2340 h 4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47" h="4206">
                  <a:moveTo>
                    <a:pt x="6055" y="1118"/>
                  </a:moveTo>
                  <a:cubicBezTo>
                    <a:pt x="5545" y="73"/>
                    <a:pt x="4998" y="0"/>
                    <a:pt x="4489" y="249"/>
                  </a:cubicBezTo>
                  <a:cubicBezTo>
                    <a:pt x="4334" y="324"/>
                    <a:pt x="4201" y="421"/>
                    <a:pt x="4105" y="548"/>
                  </a:cubicBezTo>
                  <a:lnTo>
                    <a:pt x="2742" y="548"/>
                  </a:lnTo>
                  <a:cubicBezTo>
                    <a:pt x="2646" y="421"/>
                    <a:pt x="2513" y="324"/>
                    <a:pt x="2359" y="249"/>
                  </a:cubicBezTo>
                  <a:cubicBezTo>
                    <a:pt x="1849" y="0"/>
                    <a:pt x="1302" y="73"/>
                    <a:pt x="792" y="1118"/>
                  </a:cubicBezTo>
                  <a:cubicBezTo>
                    <a:pt x="281" y="2163"/>
                    <a:pt x="0" y="3784"/>
                    <a:pt x="509" y="4033"/>
                  </a:cubicBezTo>
                  <a:cubicBezTo>
                    <a:pt x="863" y="4206"/>
                    <a:pt x="1505" y="3670"/>
                    <a:pt x="2035" y="2977"/>
                  </a:cubicBezTo>
                  <a:lnTo>
                    <a:pt x="4811" y="2977"/>
                  </a:lnTo>
                  <a:cubicBezTo>
                    <a:pt x="5342" y="3670"/>
                    <a:pt x="5984" y="4206"/>
                    <a:pt x="6338" y="4033"/>
                  </a:cubicBezTo>
                  <a:cubicBezTo>
                    <a:pt x="6847" y="3784"/>
                    <a:pt x="6566" y="2163"/>
                    <a:pt x="6055" y="1118"/>
                  </a:cubicBezTo>
                  <a:close/>
                  <a:moveTo>
                    <a:pt x="2617" y="1771"/>
                  </a:moveTo>
                  <a:cubicBezTo>
                    <a:pt x="2617" y="1813"/>
                    <a:pt x="2582" y="1847"/>
                    <a:pt x="2539" y="1847"/>
                  </a:cubicBezTo>
                  <a:lnTo>
                    <a:pt x="2165" y="1847"/>
                  </a:lnTo>
                  <a:lnTo>
                    <a:pt x="2165" y="2230"/>
                  </a:lnTo>
                  <a:cubicBezTo>
                    <a:pt x="2165" y="2273"/>
                    <a:pt x="2130" y="2307"/>
                    <a:pt x="2087" y="2307"/>
                  </a:cubicBezTo>
                  <a:lnTo>
                    <a:pt x="1955" y="2307"/>
                  </a:lnTo>
                  <a:lnTo>
                    <a:pt x="1823" y="2307"/>
                  </a:lnTo>
                  <a:cubicBezTo>
                    <a:pt x="1780" y="2307"/>
                    <a:pt x="1745" y="2273"/>
                    <a:pt x="1745" y="2230"/>
                  </a:cubicBezTo>
                  <a:lnTo>
                    <a:pt x="1745" y="1847"/>
                  </a:lnTo>
                  <a:lnTo>
                    <a:pt x="1371" y="1847"/>
                  </a:lnTo>
                  <a:cubicBezTo>
                    <a:pt x="1328" y="1847"/>
                    <a:pt x="1293" y="1813"/>
                    <a:pt x="1293" y="1771"/>
                  </a:cubicBezTo>
                  <a:lnTo>
                    <a:pt x="1293" y="1511"/>
                  </a:lnTo>
                  <a:cubicBezTo>
                    <a:pt x="1293" y="1469"/>
                    <a:pt x="1328" y="1435"/>
                    <a:pt x="1371" y="1435"/>
                  </a:cubicBezTo>
                  <a:lnTo>
                    <a:pt x="1745" y="1435"/>
                  </a:lnTo>
                  <a:lnTo>
                    <a:pt x="1745" y="1052"/>
                  </a:lnTo>
                  <a:cubicBezTo>
                    <a:pt x="1745" y="1009"/>
                    <a:pt x="1780" y="975"/>
                    <a:pt x="1823" y="975"/>
                  </a:cubicBezTo>
                  <a:lnTo>
                    <a:pt x="1955" y="975"/>
                  </a:lnTo>
                  <a:lnTo>
                    <a:pt x="2087" y="975"/>
                  </a:lnTo>
                  <a:cubicBezTo>
                    <a:pt x="2130" y="975"/>
                    <a:pt x="2165" y="1009"/>
                    <a:pt x="2165" y="1052"/>
                  </a:cubicBezTo>
                  <a:lnTo>
                    <a:pt x="2165" y="1435"/>
                  </a:lnTo>
                  <a:lnTo>
                    <a:pt x="2539" y="1435"/>
                  </a:lnTo>
                  <a:cubicBezTo>
                    <a:pt x="2582" y="1435"/>
                    <a:pt x="2617" y="1469"/>
                    <a:pt x="2617" y="1511"/>
                  </a:cubicBezTo>
                  <a:lnTo>
                    <a:pt x="2617" y="1771"/>
                  </a:lnTo>
                  <a:close/>
                  <a:moveTo>
                    <a:pt x="5035" y="1118"/>
                  </a:moveTo>
                  <a:cubicBezTo>
                    <a:pt x="5035" y="1250"/>
                    <a:pt x="4928" y="1357"/>
                    <a:pt x="4797" y="1357"/>
                  </a:cubicBezTo>
                  <a:cubicBezTo>
                    <a:pt x="4665" y="1357"/>
                    <a:pt x="4558" y="1250"/>
                    <a:pt x="4558" y="1118"/>
                  </a:cubicBezTo>
                  <a:cubicBezTo>
                    <a:pt x="4558" y="986"/>
                    <a:pt x="4665" y="879"/>
                    <a:pt x="4797" y="879"/>
                  </a:cubicBezTo>
                  <a:cubicBezTo>
                    <a:pt x="4928" y="879"/>
                    <a:pt x="5035" y="986"/>
                    <a:pt x="5035" y="1118"/>
                  </a:cubicBezTo>
                  <a:close/>
                  <a:moveTo>
                    <a:pt x="4305" y="1849"/>
                  </a:moveTo>
                  <a:cubicBezTo>
                    <a:pt x="4173" y="1849"/>
                    <a:pt x="4066" y="1742"/>
                    <a:pt x="4066" y="1610"/>
                  </a:cubicBezTo>
                  <a:cubicBezTo>
                    <a:pt x="4066" y="1478"/>
                    <a:pt x="4173" y="1371"/>
                    <a:pt x="4305" y="1371"/>
                  </a:cubicBezTo>
                  <a:cubicBezTo>
                    <a:pt x="4437" y="1371"/>
                    <a:pt x="4543" y="1478"/>
                    <a:pt x="4543" y="1610"/>
                  </a:cubicBezTo>
                  <a:cubicBezTo>
                    <a:pt x="4543" y="1742"/>
                    <a:pt x="4437" y="1849"/>
                    <a:pt x="4305" y="1849"/>
                  </a:cubicBezTo>
                  <a:close/>
                  <a:moveTo>
                    <a:pt x="5289" y="1849"/>
                  </a:moveTo>
                  <a:cubicBezTo>
                    <a:pt x="5157" y="1849"/>
                    <a:pt x="5051" y="1742"/>
                    <a:pt x="5051" y="1610"/>
                  </a:cubicBezTo>
                  <a:cubicBezTo>
                    <a:pt x="5051" y="1478"/>
                    <a:pt x="5157" y="1371"/>
                    <a:pt x="5289" y="1371"/>
                  </a:cubicBezTo>
                  <a:cubicBezTo>
                    <a:pt x="5421" y="1371"/>
                    <a:pt x="5528" y="1478"/>
                    <a:pt x="5528" y="1610"/>
                  </a:cubicBezTo>
                  <a:cubicBezTo>
                    <a:pt x="5528" y="1742"/>
                    <a:pt x="5421" y="1849"/>
                    <a:pt x="5289" y="1849"/>
                  </a:cubicBezTo>
                  <a:close/>
                  <a:moveTo>
                    <a:pt x="4797" y="2340"/>
                  </a:moveTo>
                  <a:cubicBezTo>
                    <a:pt x="4665" y="2340"/>
                    <a:pt x="4558" y="2234"/>
                    <a:pt x="4558" y="2102"/>
                  </a:cubicBezTo>
                  <a:cubicBezTo>
                    <a:pt x="4558" y="1970"/>
                    <a:pt x="4665" y="1863"/>
                    <a:pt x="4797" y="1863"/>
                  </a:cubicBezTo>
                  <a:cubicBezTo>
                    <a:pt x="4928" y="1863"/>
                    <a:pt x="5035" y="1970"/>
                    <a:pt x="5035" y="2102"/>
                  </a:cubicBezTo>
                  <a:cubicBezTo>
                    <a:pt x="5035" y="2234"/>
                    <a:pt x="4928" y="2340"/>
                    <a:pt x="4797" y="23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331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255270"/>
            <a:ext cx="1476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学习目标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54812" y="-18311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1A5D5C"/>
                </a:solidFill>
              </a:rPr>
              <a:t>    </a:t>
            </a:r>
            <a:endParaRPr lang="zh-CN" altLang="en-US" sz="2000" b="1" dirty="0">
              <a:solidFill>
                <a:srgbClr val="1A5D5C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 bwMode="auto">
          <a:xfrm>
            <a:off x="272519" y="1568101"/>
            <a:ext cx="2401907" cy="2770492"/>
          </a:xfrm>
          <a:prstGeom prst="roundRect">
            <a:avLst>
              <a:gd name="adj" fmla="val 5680"/>
            </a:avLst>
          </a:prstGeom>
          <a:noFill/>
          <a:ln w="19050" cap="flat" cmpd="sng" algn="ctr">
            <a:solidFill>
              <a:srgbClr val="1A5D5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 bwMode="auto">
          <a:xfrm>
            <a:off x="6398248" y="1568101"/>
            <a:ext cx="2401907" cy="2770492"/>
          </a:xfrm>
          <a:prstGeom prst="roundRect">
            <a:avLst>
              <a:gd name="adj" fmla="val 5070"/>
            </a:avLst>
          </a:prstGeom>
          <a:noFill/>
          <a:ln w="19050" cap="flat" cmpd="sng" algn="ctr">
            <a:solidFill>
              <a:srgbClr val="1A5D5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30684" y="1671472"/>
            <a:ext cx="2402840" cy="1517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2118" tIns="31058" rIns="62118" bIns="31058">
            <a:noAutofit/>
          </a:bodyPr>
          <a:lstStyle/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能根据学前儿童的兴趣、经验和儿童的教育目标，设计和组织幼儿园教学、游戏、生活等活动。</a:t>
            </a:r>
          </a:p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能运用家园合作的方法、原则，争取家长的理解、支持和主动参与，进行有效的家园合作。</a:t>
            </a:r>
          </a:p>
        </p:txBody>
      </p:sp>
      <p:sp>
        <p:nvSpPr>
          <p:cNvPr id="24" name="圆角矩形 23"/>
          <p:cNvSpPr/>
          <p:nvPr>
            <p:custDataLst>
              <p:tags r:id="rId4"/>
            </p:custDataLst>
          </p:nvPr>
        </p:nvSpPr>
        <p:spPr bwMode="auto">
          <a:xfrm>
            <a:off x="3308307" y="1568101"/>
            <a:ext cx="2464796" cy="2770492"/>
          </a:xfrm>
          <a:prstGeom prst="roundRect">
            <a:avLst>
              <a:gd name="adj" fmla="val 5070"/>
            </a:avLst>
          </a:prstGeom>
          <a:noFill/>
          <a:ln w="19050" cap="flat" cmpd="sng" algn="ctr">
            <a:solidFill>
              <a:srgbClr val="1A5D5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lstStyle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32746" y="1671472"/>
            <a:ext cx="2401907" cy="2122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2118" tIns="31058" rIns="62118" bIns="31058">
            <a:noAutofit/>
          </a:bodyPr>
          <a:lstStyle/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了解幼儿园日常生活活动的含义、教育作用、内容。</a:t>
            </a:r>
          </a:p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了解幼儿劳动的教育作用。</a:t>
            </a:r>
          </a:p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了解幼儿园各类节日和娱乐活动的内容和组织形式。</a:t>
            </a:r>
          </a:p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理解幼儿劳动的特点、内容、形式和指导要求。</a:t>
            </a:r>
          </a:p>
          <a:p>
            <a:pPr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掌握组织幼儿园日常生活活动应注意的问题。</a:t>
            </a:r>
          </a:p>
        </p:txBody>
      </p:sp>
      <p:sp>
        <p:nvSpPr>
          <p:cNvPr id="26" name="TextBox 3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1961" y="1746379"/>
            <a:ext cx="2397125" cy="1830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2118" tIns="31058" rIns="62118" bIns="31058">
            <a:spAutoFit/>
          </a:bodyPr>
          <a:lstStyle/>
          <a:p>
            <a:pPr lvl="0" defTabSz="914400">
              <a:lnSpc>
                <a:spcPts val="2300"/>
              </a:lnSpc>
              <a:defRPr/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树立从事学前教育工作的专业理想。</a:t>
            </a:r>
          </a:p>
          <a:p>
            <a:pPr lvl="0" defTabSz="914400">
              <a:lnSpc>
                <a:spcPts val="2300"/>
              </a:lnSpc>
              <a:defRPr/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养成终身学习的意识，形成良好的师德。</a:t>
            </a:r>
          </a:p>
          <a:p>
            <a:pPr lvl="0" defTabSz="914400">
              <a:lnSpc>
                <a:spcPts val="2300"/>
              </a:lnSpc>
              <a:defRPr/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形成了解幼儿园教育现状及新趋势的主动性。</a:t>
            </a:r>
            <a:endParaRPr kumimoji="0" lang="zh-CN" altLang="en-US" sz="1400" b="1" i="0" u="none" strike="noStrike" kern="1200" cap="none" spc="0" normalizeH="0" baseline="0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7"/>
            </p:custDataLst>
          </p:nvPr>
        </p:nvSpPr>
        <p:spPr>
          <a:xfrm>
            <a:off x="3308306" y="972567"/>
            <a:ext cx="2401907" cy="413112"/>
          </a:xfrm>
          <a:prstGeom prst="roundRect">
            <a:avLst/>
          </a:prstGeom>
          <a:solidFill>
            <a:srgbClr val="1A5D5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圆角矩形 30"/>
          <p:cNvSpPr/>
          <p:nvPr>
            <p:custDataLst>
              <p:tags r:id="rId8"/>
            </p:custDataLst>
          </p:nvPr>
        </p:nvSpPr>
        <p:spPr>
          <a:xfrm>
            <a:off x="6398248" y="972567"/>
            <a:ext cx="2401907" cy="413112"/>
          </a:xfrm>
          <a:prstGeom prst="roundRect">
            <a:avLst/>
          </a:prstGeom>
          <a:solidFill>
            <a:srgbClr val="1A5D5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圆角矩形 31"/>
          <p:cNvSpPr/>
          <p:nvPr>
            <p:custDataLst>
              <p:tags r:id="rId9"/>
            </p:custDataLst>
          </p:nvPr>
        </p:nvSpPr>
        <p:spPr>
          <a:xfrm>
            <a:off x="272519" y="972567"/>
            <a:ext cx="2401907" cy="413112"/>
          </a:xfrm>
          <a:prstGeom prst="roundRect">
            <a:avLst/>
          </a:prstGeom>
          <a:solidFill>
            <a:srgbClr val="1A5D5C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1961" y="1004299"/>
            <a:ext cx="2157006" cy="368300"/>
          </a:xfrm>
          <a:prstGeom prst="rect">
            <a:avLst/>
          </a:prstGeom>
          <a:solidFill>
            <a:srgbClr val="1A5D5C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62118" tIns="31058" rIns="62118" bIns="3105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素质目标</a:t>
            </a:r>
          </a:p>
        </p:txBody>
      </p:sp>
      <p:sp>
        <p:nvSpPr>
          <p:cNvPr id="34" name="矩形 3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34633" y="1004299"/>
            <a:ext cx="2157006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62118" tIns="31058" rIns="62118" bIns="3105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能力目标</a:t>
            </a:r>
          </a:p>
        </p:txBody>
      </p:sp>
      <p:sp>
        <p:nvSpPr>
          <p:cNvPr id="35" name="矩形 3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44692" y="1004299"/>
            <a:ext cx="2157006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62118" tIns="31058" rIns="62118" bIns="3105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9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9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9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9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9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9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9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9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09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9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bldLvl="0" animBg="1"/>
      <p:bldP spid="3" grpId="0" bldLvl="0" animBg="1"/>
      <p:bldP spid="23" grpId="0"/>
      <p:bldP spid="24" grpId="0" bldLvl="0" animBg="1"/>
      <p:bldP spid="25" grpId="0"/>
      <p:bldP spid="26" grpId="0"/>
      <p:bldP spid="30" grpId="0" bldLvl="0" animBg="1"/>
      <p:bldP spid="31" grpId="0" bldLvl="0" animBg="1"/>
      <p:bldP spid="32" grpId="0" bldLvl="0" animBg="1"/>
      <p:bldP spid="33" grpId="0" bldLvl="0" animBg="1"/>
      <p:bldP spid="34" grpId="0"/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074C19-BB49-4345-D401-E353279FA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81B4CC0-CC28-5B68-8CEB-44BC553593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AC5663-61DE-CFC1-AD21-86B58D725F9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D1AB5E5E-7C04-8D7F-87BC-66BF38A5475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学前儿童劳动的特点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5AD0AE-B0CC-B3D2-6C58-02B61B945A94}"/>
              </a:ext>
            </a:extLst>
          </p:cNvPr>
          <p:cNvSpPr txBox="1"/>
          <p:nvPr/>
        </p:nvSpPr>
        <p:spPr>
          <a:xfrm>
            <a:off x="2100603" y="1991999"/>
            <a:ext cx="6699007" cy="1710661"/>
          </a:xfrm>
          <a:custGeom>
            <a:avLst/>
            <a:gdLst>
              <a:gd name="connsiteX0" fmla="*/ 0 w 6699007"/>
              <a:gd name="connsiteY0" fmla="*/ 0 h 1710661"/>
              <a:gd name="connsiteX1" fmla="*/ 6699007 w 6699007"/>
              <a:gd name="connsiteY1" fmla="*/ 0 h 1710661"/>
              <a:gd name="connsiteX2" fmla="*/ 6699007 w 6699007"/>
              <a:gd name="connsiteY2" fmla="*/ 1710661 h 1710661"/>
              <a:gd name="connsiteX3" fmla="*/ 0 w 6699007"/>
              <a:gd name="connsiteY3" fmla="*/ 1710661 h 1710661"/>
              <a:gd name="connsiteX4" fmla="*/ 0 w 6699007"/>
              <a:gd name="connsiteY4" fmla="*/ 0 h 1710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007" h="1710661" extrusionOk="0">
                <a:moveTo>
                  <a:pt x="0" y="0"/>
                </a:moveTo>
                <a:cubicBezTo>
                  <a:pt x="1865809" y="118645"/>
                  <a:pt x="5756997" y="116012"/>
                  <a:pt x="6699007" y="0"/>
                </a:cubicBezTo>
                <a:cubicBezTo>
                  <a:pt x="6798651" y="462309"/>
                  <a:pt x="6619332" y="1409598"/>
                  <a:pt x="6699007" y="1710661"/>
                </a:cubicBezTo>
                <a:cubicBezTo>
                  <a:pt x="3603755" y="1845261"/>
                  <a:pt x="767493" y="1553465"/>
                  <a:pt x="0" y="1710661"/>
                </a:cubicBezTo>
                <a:cubicBezTo>
                  <a:pt x="66608" y="1445403"/>
                  <a:pt x="-143696" y="404915"/>
                  <a:pt x="0" y="0"/>
                </a:cubicBezTo>
                <a:close/>
              </a:path>
            </a:pathLst>
          </a:custGeom>
          <a:noFill/>
          <a:ln w="158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       幼儿劳动不同于成人劳动。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/>
              <a:t>       幼儿劳动教育更具有隐蔽性，幼儿参与劳动</a:t>
            </a:r>
            <a:r>
              <a:rPr lang="zh-CN" altLang="en-US" sz="1800" dirty="0">
                <a:solidFill>
                  <a:srgbClr val="FF0000"/>
                </a:solidFill>
              </a:rPr>
              <a:t>不是</a:t>
            </a:r>
            <a:r>
              <a:rPr lang="zh-CN" altLang="en-US" sz="1800" dirty="0"/>
              <a:t>追求劳动的经济、服务等社会价值，</a:t>
            </a:r>
            <a:r>
              <a:rPr lang="zh-CN" altLang="en-US" sz="1800" dirty="0">
                <a:solidFill>
                  <a:srgbClr val="FF0000"/>
                </a:solidFill>
              </a:rPr>
              <a:t>而是</a:t>
            </a:r>
            <a:r>
              <a:rPr lang="zh-CN" altLang="en-US" sz="1800" dirty="0"/>
              <a:t>追求劳动的启蒙价值、体验价值，在于培养幼儿的劳动情感、自信心及基本生活能力等。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A3206E-3E7D-3415-F82A-692C350528E8}"/>
              </a:ext>
            </a:extLst>
          </p:cNvPr>
          <p:cNvGrpSpPr/>
          <p:nvPr/>
        </p:nvGrpSpPr>
        <p:grpSpPr>
          <a:xfrm>
            <a:off x="454025" y="1418303"/>
            <a:ext cx="1540705" cy="1964130"/>
            <a:chOff x="454025" y="1418303"/>
            <a:chExt cx="1540705" cy="1964130"/>
          </a:xfrm>
        </p:grpSpPr>
        <p:grpSp>
          <p:nvGrpSpPr>
            <p:cNvPr id="47" name="组合 40">
              <a:extLst>
                <a:ext uri="{FF2B5EF4-FFF2-40B4-BE49-F238E27FC236}">
                  <a16:creationId xmlns:a16="http://schemas.microsoft.com/office/drawing/2014/main" id="{AB181AB6-52DB-B4A8-40F2-7A0D295CC64F}"/>
                </a:ext>
              </a:extLst>
            </p:cNvPr>
            <p:cNvGrpSpPr/>
            <p:nvPr/>
          </p:nvGrpSpPr>
          <p:grpSpPr bwMode="auto">
            <a:xfrm>
              <a:off x="454025" y="1761066"/>
              <a:ext cx="1540705" cy="1621367"/>
              <a:chOff x="1292478" y="2035483"/>
              <a:chExt cx="1782657" cy="1751017"/>
            </a:xfrm>
          </p:grpSpPr>
          <p:grpSp>
            <p:nvGrpSpPr>
              <p:cNvPr id="48" name="Group 6">
                <a:extLst>
                  <a:ext uri="{FF2B5EF4-FFF2-40B4-BE49-F238E27FC236}">
                    <a16:creationId xmlns:a16="http://schemas.microsoft.com/office/drawing/2014/main" id="{ED9CC234-40ED-303C-C226-EA70BCC7925C}"/>
                  </a:ext>
                </a:extLst>
              </p:cNvPr>
              <p:cNvGrpSpPr/>
              <p:nvPr/>
            </p:nvGrpSpPr>
            <p:grpSpPr bwMode="auto">
              <a:xfrm>
                <a:off x="1292478" y="2035483"/>
                <a:ext cx="1782657" cy="1751017"/>
                <a:chOff x="1820" y="1599"/>
                <a:chExt cx="1831" cy="1801"/>
              </a:xfrm>
            </p:grpSpPr>
            <p:sp>
              <p:nvSpPr>
                <p:cNvPr id="50" name="Oval 7">
                  <a:extLst>
                    <a:ext uri="{FF2B5EF4-FFF2-40B4-BE49-F238E27FC236}">
                      <a16:creationId xmlns:a16="http://schemas.microsoft.com/office/drawing/2014/main" id="{A26C2759-9096-B33D-067C-A947EABDAE36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1820" y="1599"/>
                  <a:ext cx="1801" cy="1801"/>
                </a:xfrm>
                <a:prstGeom prst="ellipse">
                  <a:avLst/>
                </a:prstGeom>
                <a:solidFill>
                  <a:srgbClr val="D8D8D8">
                    <a:alpha val="48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1" name="Oval 8">
                  <a:extLst>
                    <a:ext uri="{FF2B5EF4-FFF2-40B4-BE49-F238E27FC236}">
                      <a16:creationId xmlns:a16="http://schemas.microsoft.com/office/drawing/2014/main" id="{ED08A138-DFC7-C6D8-CF25-CC5C56C1AD8A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1850" y="1712"/>
                  <a:ext cx="1801" cy="1556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9" name="Text Box 9">
                <a:extLst>
                  <a:ext uri="{FF2B5EF4-FFF2-40B4-BE49-F238E27FC236}">
                    <a16:creationId xmlns:a16="http://schemas.microsoft.com/office/drawing/2014/main" id="{89213C08-6B3A-293A-7802-BC3FD645B9FA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444186" y="2587904"/>
                <a:ext cx="1508449" cy="559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隐蔽性</a:t>
                </a:r>
              </a:p>
            </p:txBody>
          </p:sp>
        </p:grp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ACB7541-2D91-12EA-7053-B845740D168B}"/>
                </a:ext>
              </a:extLst>
            </p:cNvPr>
            <p:cNvSpPr/>
            <p:nvPr/>
          </p:nvSpPr>
          <p:spPr>
            <a:xfrm>
              <a:off x="932156" y="1418303"/>
              <a:ext cx="609685" cy="458201"/>
            </a:xfrm>
            <a:custGeom>
              <a:avLst/>
              <a:gdLst>
                <a:gd name="T0" fmla="*/ 709 w 756"/>
                <a:gd name="T1" fmla="*/ 223 h 569"/>
                <a:gd name="T2" fmla="*/ 656 w 756"/>
                <a:gd name="T3" fmla="*/ 223 h 569"/>
                <a:gd name="T4" fmla="*/ 378 w 756"/>
                <a:gd name="T5" fmla="*/ 0 h 569"/>
                <a:gd name="T6" fmla="*/ 100 w 756"/>
                <a:gd name="T7" fmla="*/ 223 h 569"/>
                <a:gd name="T8" fmla="*/ 47 w 756"/>
                <a:gd name="T9" fmla="*/ 223 h 569"/>
                <a:gd name="T10" fmla="*/ 0 w 756"/>
                <a:gd name="T11" fmla="*/ 269 h 569"/>
                <a:gd name="T12" fmla="*/ 0 w 756"/>
                <a:gd name="T13" fmla="*/ 300 h 569"/>
                <a:gd name="T14" fmla="*/ 47 w 756"/>
                <a:gd name="T15" fmla="*/ 347 h 569"/>
                <a:gd name="T16" fmla="*/ 100 w 756"/>
                <a:gd name="T17" fmla="*/ 347 h 569"/>
                <a:gd name="T18" fmla="*/ 378 w 756"/>
                <a:gd name="T19" fmla="*/ 569 h 569"/>
                <a:gd name="T20" fmla="*/ 656 w 756"/>
                <a:gd name="T21" fmla="*/ 347 h 569"/>
                <a:gd name="T22" fmla="*/ 709 w 756"/>
                <a:gd name="T23" fmla="*/ 347 h 569"/>
                <a:gd name="T24" fmla="*/ 756 w 756"/>
                <a:gd name="T25" fmla="*/ 300 h 569"/>
                <a:gd name="T26" fmla="*/ 756 w 756"/>
                <a:gd name="T27" fmla="*/ 269 h 569"/>
                <a:gd name="T28" fmla="*/ 709 w 756"/>
                <a:gd name="T29" fmla="*/ 223 h 569"/>
                <a:gd name="T30" fmla="*/ 378 w 756"/>
                <a:gd name="T31" fmla="*/ 77 h 569"/>
                <a:gd name="T32" fmla="*/ 576 w 756"/>
                <a:gd name="T33" fmla="*/ 223 h 569"/>
                <a:gd name="T34" fmla="*/ 180 w 756"/>
                <a:gd name="T35" fmla="*/ 223 h 569"/>
                <a:gd name="T36" fmla="*/ 378 w 756"/>
                <a:gd name="T37" fmla="*/ 77 h 569"/>
                <a:gd name="T38" fmla="*/ 378 w 756"/>
                <a:gd name="T39" fmla="*/ 492 h 569"/>
                <a:gd name="T40" fmla="*/ 180 w 756"/>
                <a:gd name="T41" fmla="*/ 347 h 569"/>
                <a:gd name="T42" fmla="*/ 576 w 756"/>
                <a:gd name="T43" fmla="*/ 347 h 569"/>
                <a:gd name="T44" fmla="*/ 378 w 756"/>
                <a:gd name="T45" fmla="*/ 492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6" h="569">
                  <a:moveTo>
                    <a:pt x="709" y="223"/>
                  </a:moveTo>
                  <a:lnTo>
                    <a:pt x="656" y="223"/>
                  </a:lnTo>
                  <a:cubicBezTo>
                    <a:pt x="627" y="95"/>
                    <a:pt x="514" y="0"/>
                    <a:pt x="378" y="0"/>
                  </a:cubicBezTo>
                  <a:cubicBezTo>
                    <a:pt x="242" y="0"/>
                    <a:pt x="128" y="95"/>
                    <a:pt x="100" y="223"/>
                  </a:cubicBezTo>
                  <a:lnTo>
                    <a:pt x="47" y="223"/>
                  </a:lnTo>
                  <a:cubicBezTo>
                    <a:pt x="21" y="223"/>
                    <a:pt x="0" y="243"/>
                    <a:pt x="0" y="269"/>
                  </a:cubicBezTo>
                  <a:lnTo>
                    <a:pt x="0" y="300"/>
                  </a:lnTo>
                  <a:cubicBezTo>
                    <a:pt x="0" y="326"/>
                    <a:pt x="21" y="347"/>
                    <a:pt x="47" y="347"/>
                  </a:cubicBezTo>
                  <a:lnTo>
                    <a:pt x="100" y="347"/>
                  </a:lnTo>
                  <a:cubicBezTo>
                    <a:pt x="128" y="474"/>
                    <a:pt x="242" y="569"/>
                    <a:pt x="378" y="569"/>
                  </a:cubicBezTo>
                  <a:cubicBezTo>
                    <a:pt x="514" y="569"/>
                    <a:pt x="627" y="474"/>
                    <a:pt x="656" y="347"/>
                  </a:cubicBezTo>
                  <a:lnTo>
                    <a:pt x="709" y="347"/>
                  </a:lnTo>
                  <a:cubicBezTo>
                    <a:pt x="735" y="347"/>
                    <a:pt x="756" y="326"/>
                    <a:pt x="756" y="300"/>
                  </a:cubicBezTo>
                  <a:lnTo>
                    <a:pt x="756" y="269"/>
                  </a:lnTo>
                  <a:cubicBezTo>
                    <a:pt x="756" y="244"/>
                    <a:pt x="735" y="223"/>
                    <a:pt x="709" y="223"/>
                  </a:cubicBezTo>
                  <a:close/>
                  <a:moveTo>
                    <a:pt x="378" y="77"/>
                  </a:moveTo>
                  <a:cubicBezTo>
                    <a:pt x="471" y="77"/>
                    <a:pt x="549" y="139"/>
                    <a:pt x="576" y="223"/>
                  </a:cubicBezTo>
                  <a:lnTo>
                    <a:pt x="180" y="223"/>
                  </a:lnTo>
                  <a:cubicBezTo>
                    <a:pt x="206" y="139"/>
                    <a:pt x="285" y="77"/>
                    <a:pt x="378" y="77"/>
                  </a:cubicBezTo>
                  <a:close/>
                  <a:moveTo>
                    <a:pt x="378" y="492"/>
                  </a:moveTo>
                  <a:cubicBezTo>
                    <a:pt x="285" y="492"/>
                    <a:pt x="206" y="431"/>
                    <a:pt x="180" y="347"/>
                  </a:cubicBezTo>
                  <a:lnTo>
                    <a:pt x="576" y="347"/>
                  </a:lnTo>
                  <a:cubicBezTo>
                    <a:pt x="549" y="431"/>
                    <a:pt x="471" y="492"/>
                    <a:pt x="378" y="4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025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22" name="TextBox 20"/>
          <p:cNvSpPr txBox="1"/>
          <p:nvPr>
            <p:custDataLst>
              <p:tags r:id="rId2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二、学前儿童劳动教育的作用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1506" y="1759136"/>
            <a:ext cx="3447040" cy="2014351"/>
          </a:xfrm>
          <a:custGeom>
            <a:avLst/>
            <a:gdLst>
              <a:gd name="connsiteX0" fmla="*/ 0 w 3447040"/>
              <a:gd name="connsiteY0" fmla="*/ 0 h 2014351"/>
              <a:gd name="connsiteX1" fmla="*/ 585997 w 3447040"/>
              <a:gd name="connsiteY1" fmla="*/ 0 h 2014351"/>
              <a:gd name="connsiteX2" fmla="*/ 1344346 w 3447040"/>
              <a:gd name="connsiteY2" fmla="*/ 0 h 2014351"/>
              <a:gd name="connsiteX3" fmla="*/ 1999283 w 3447040"/>
              <a:gd name="connsiteY3" fmla="*/ 0 h 2014351"/>
              <a:gd name="connsiteX4" fmla="*/ 2585280 w 3447040"/>
              <a:gd name="connsiteY4" fmla="*/ 0 h 2014351"/>
              <a:gd name="connsiteX5" fmla="*/ 3447040 w 3447040"/>
              <a:gd name="connsiteY5" fmla="*/ 0 h 2014351"/>
              <a:gd name="connsiteX6" fmla="*/ 3447040 w 3447040"/>
              <a:gd name="connsiteY6" fmla="*/ 651307 h 2014351"/>
              <a:gd name="connsiteX7" fmla="*/ 3447040 w 3447040"/>
              <a:gd name="connsiteY7" fmla="*/ 1322757 h 2014351"/>
              <a:gd name="connsiteX8" fmla="*/ 3447040 w 3447040"/>
              <a:gd name="connsiteY8" fmla="*/ 2014351 h 2014351"/>
              <a:gd name="connsiteX9" fmla="*/ 2723162 w 3447040"/>
              <a:gd name="connsiteY9" fmla="*/ 2014351 h 2014351"/>
              <a:gd name="connsiteX10" fmla="*/ 2102694 w 3447040"/>
              <a:gd name="connsiteY10" fmla="*/ 2014351 h 2014351"/>
              <a:gd name="connsiteX11" fmla="*/ 1447757 w 3447040"/>
              <a:gd name="connsiteY11" fmla="*/ 2014351 h 2014351"/>
              <a:gd name="connsiteX12" fmla="*/ 792819 w 3447040"/>
              <a:gd name="connsiteY12" fmla="*/ 2014351 h 2014351"/>
              <a:gd name="connsiteX13" fmla="*/ 0 w 3447040"/>
              <a:gd name="connsiteY13" fmla="*/ 2014351 h 2014351"/>
              <a:gd name="connsiteX14" fmla="*/ 0 w 3447040"/>
              <a:gd name="connsiteY14" fmla="*/ 1383188 h 2014351"/>
              <a:gd name="connsiteX15" fmla="*/ 0 w 3447040"/>
              <a:gd name="connsiteY15" fmla="*/ 691594 h 2014351"/>
              <a:gd name="connsiteX16" fmla="*/ 0 w 3447040"/>
              <a:gd name="connsiteY16" fmla="*/ 0 h 201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47040" h="2014351" extrusionOk="0">
                <a:moveTo>
                  <a:pt x="0" y="0"/>
                </a:moveTo>
                <a:cubicBezTo>
                  <a:pt x="119382" y="24730"/>
                  <a:pt x="365613" y="-17848"/>
                  <a:pt x="585997" y="0"/>
                </a:cubicBezTo>
                <a:cubicBezTo>
                  <a:pt x="806381" y="17848"/>
                  <a:pt x="978005" y="-2488"/>
                  <a:pt x="1344346" y="0"/>
                </a:cubicBezTo>
                <a:cubicBezTo>
                  <a:pt x="1710687" y="2488"/>
                  <a:pt x="1696519" y="15358"/>
                  <a:pt x="1999283" y="0"/>
                </a:cubicBezTo>
                <a:cubicBezTo>
                  <a:pt x="2302047" y="-15358"/>
                  <a:pt x="2431323" y="1916"/>
                  <a:pt x="2585280" y="0"/>
                </a:cubicBezTo>
                <a:cubicBezTo>
                  <a:pt x="2739237" y="-1916"/>
                  <a:pt x="3088544" y="-25620"/>
                  <a:pt x="3447040" y="0"/>
                </a:cubicBezTo>
                <a:cubicBezTo>
                  <a:pt x="3445452" y="243524"/>
                  <a:pt x="3439448" y="410159"/>
                  <a:pt x="3447040" y="651307"/>
                </a:cubicBezTo>
                <a:cubicBezTo>
                  <a:pt x="3454632" y="892455"/>
                  <a:pt x="3438867" y="1093947"/>
                  <a:pt x="3447040" y="1322757"/>
                </a:cubicBezTo>
                <a:cubicBezTo>
                  <a:pt x="3455214" y="1551567"/>
                  <a:pt x="3424610" y="1764517"/>
                  <a:pt x="3447040" y="2014351"/>
                </a:cubicBezTo>
                <a:cubicBezTo>
                  <a:pt x="3120782" y="1988242"/>
                  <a:pt x="2981547" y="2007098"/>
                  <a:pt x="2723162" y="2014351"/>
                </a:cubicBezTo>
                <a:cubicBezTo>
                  <a:pt x="2464777" y="2021604"/>
                  <a:pt x="2335317" y="2040849"/>
                  <a:pt x="2102694" y="2014351"/>
                </a:cubicBezTo>
                <a:cubicBezTo>
                  <a:pt x="1870071" y="1987853"/>
                  <a:pt x="1739558" y="2014763"/>
                  <a:pt x="1447757" y="2014351"/>
                </a:cubicBezTo>
                <a:cubicBezTo>
                  <a:pt x="1155956" y="2013939"/>
                  <a:pt x="1010983" y="2039908"/>
                  <a:pt x="792819" y="2014351"/>
                </a:cubicBezTo>
                <a:cubicBezTo>
                  <a:pt x="574655" y="1988794"/>
                  <a:pt x="253134" y="2020645"/>
                  <a:pt x="0" y="2014351"/>
                </a:cubicBezTo>
                <a:cubicBezTo>
                  <a:pt x="12599" y="1837067"/>
                  <a:pt x="9537" y="1670872"/>
                  <a:pt x="0" y="1383188"/>
                </a:cubicBezTo>
                <a:cubicBezTo>
                  <a:pt x="-9537" y="1095504"/>
                  <a:pt x="-24801" y="990600"/>
                  <a:pt x="0" y="691594"/>
                </a:cubicBezTo>
                <a:cubicBezTo>
                  <a:pt x="24801" y="392588"/>
                  <a:pt x="-30306" y="221788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  <a:miter lim="800000"/>
            <a:extLst>
              <a:ext uri="{C807C97D-BFC1-408E-A445-0C87EB9F89A2}">
                <ask:lineSketchStyleProps xmlns:ask="http://schemas.microsoft.com/office/drawing/2018/sketchyshapes" sd="972314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34290" tIns="17145" rIns="34290" bIns="17145">
            <a:noAutofit/>
          </a:bodyPr>
          <a:lstStyle/>
          <a:p>
            <a:pPr lvl="0" algn="just" defTabSz="815975">
              <a:lnSpc>
                <a:spcPts val="23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思考：</a:t>
            </a:r>
            <a:endParaRPr lang="en-US" altLang="zh-CN" sz="1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just" defTabSz="815975">
              <a:lnSpc>
                <a:spcPts val="2300"/>
              </a:lnSpc>
              <a:defRPr/>
            </a:pPr>
            <a:r>
              <a:rPr lang="en-US" altLang="zh-CN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1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从这些图片中，同学们能看出小朋友们在劳动时的心情是怎样的？你们认为劳动对他们来说意味着什么？</a:t>
            </a:r>
          </a:p>
          <a:p>
            <a:pPr lvl="0" algn="just" defTabSz="815975">
              <a:lnSpc>
                <a:spcPts val="2300"/>
              </a:lnSpc>
              <a:defRPr/>
            </a:pPr>
            <a:endParaRPr lang="zh-CN" altLang="en-US" sz="18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EA86DA6-E564-E095-4CC9-428A3896E3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7324" y="2517960"/>
            <a:ext cx="2052357" cy="20143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621BDB-85C7-70AF-6312-51B0578A20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9681" y="2517961"/>
            <a:ext cx="2089654" cy="20143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37A641A-2C0A-B67B-5E67-3FDC2130C78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2142" b="1173"/>
          <a:stretch/>
        </p:blipFill>
        <p:spPr>
          <a:xfrm>
            <a:off x="4973320" y="318526"/>
            <a:ext cx="1814706" cy="20940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87B6989-B6B4-31FC-A3F7-67F693BFFD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9681" y="322897"/>
            <a:ext cx="2089654" cy="2089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6073E0-44CA-777B-048B-9F09B36EA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DFE1AB21-4CA1-4765-D590-DBB8DF11F48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74E8DE33-C4A1-73E8-A4ED-33F0F79CC4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二、学前儿童劳动教育的作用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Text Box 10">
            <a:extLst>
              <a:ext uri="{FF2B5EF4-FFF2-40B4-BE49-F238E27FC236}">
                <a16:creationId xmlns:a16="http://schemas.microsoft.com/office/drawing/2014/main" id="{F6E65274-22CA-D227-538C-8658FDCEA719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931" y="1651559"/>
            <a:ext cx="7787211" cy="2014351"/>
          </a:xfrm>
          <a:custGeom>
            <a:avLst/>
            <a:gdLst>
              <a:gd name="connsiteX0" fmla="*/ 0 w 7787211"/>
              <a:gd name="connsiteY0" fmla="*/ 0 h 2014351"/>
              <a:gd name="connsiteX1" fmla="*/ 415318 w 7787211"/>
              <a:gd name="connsiteY1" fmla="*/ 0 h 2014351"/>
              <a:gd name="connsiteX2" fmla="*/ 1219996 w 7787211"/>
              <a:gd name="connsiteY2" fmla="*/ 0 h 2014351"/>
              <a:gd name="connsiteX3" fmla="*/ 1791059 w 7787211"/>
              <a:gd name="connsiteY3" fmla="*/ 0 h 2014351"/>
              <a:gd name="connsiteX4" fmla="*/ 2206376 w 7787211"/>
              <a:gd name="connsiteY4" fmla="*/ 0 h 2014351"/>
              <a:gd name="connsiteX5" fmla="*/ 2933183 w 7787211"/>
              <a:gd name="connsiteY5" fmla="*/ 0 h 2014351"/>
              <a:gd name="connsiteX6" fmla="*/ 3504245 w 7787211"/>
              <a:gd name="connsiteY6" fmla="*/ 0 h 2014351"/>
              <a:gd name="connsiteX7" fmla="*/ 4075307 w 7787211"/>
              <a:gd name="connsiteY7" fmla="*/ 0 h 2014351"/>
              <a:gd name="connsiteX8" fmla="*/ 4724241 w 7787211"/>
              <a:gd name="connsiteY8" fmla="*/ 0 h 2014351"/>
              <a:gd name="connsiteX9" fmla="*/ 5217431 w 7787211"/>
              <a:gd name="connsiteY9" fmla="*/ 0 h 2014351"/>
              <a:gd name="connsiteX10" fmla="*/ 5866366 w 7787211"/>
              <a:gd name="connsiteY10" fmla="*/ 0 h 2014351"/>
              <a:gd name="connsiteX11" fmla="*/ 6359556 w 7787211"/>
              <a:gd name="connsiteY11" fmla="*/ 0 h 2014351"/>
              <a:gd name="connsiteX12" fmla="*/ 7164234 w 7787211"/>
              <a:gd name="connsiteY12" fmla="*/ 0 h 2014351"/>
              <a:gd name="connsiteX13" fmla="*/ 7787211 w 7787211"/>
              <a:gd name="connsiteY13" fmla="*/ 0 h 2014351"/>
              <a:gd name="connsiteX14" fmla="*/ 7787211 w 7787211"/>
              <a:gd name="connsiteY14" fmla="*/ 611020 h 2014351"/>
              <a:gd name="connsiteX15" fmla="*/ 7787211 w 7787211"/>
              <a:gd name="connsiteY15" fmla="*/ 1242183 h 2014351"/>
              <a:gd name="connsiteX16" fmla="*/ 7787211 w 7787211"/>
              <a:gd name="connsiteY16" fmla="*/ 2014351 h 2014351"/>
              <a:gd name="connsiteX17" fmla="*/ 7060405 w 7787211"/>
              <a:gd name="connsiteY17" fmla="*/ 2014351 h 2014351"/>
              <a:gd name="connsiteX18" fmla="*/ 6411470 w 7787211"/>
              <a:gd name="connsiteY18" fmla="*/ 2014351 h 2014351"/>
              <a:gd name="connsiteX19" fmla="*/ 5918280 w 7787211"/>
              <a:gd name="connsiteY19" fmla="*/ 2014351 h 2014351"/>
              <a:gd name="connsiteX20" fmla="*/ 5425090 w 7787211"/>
              <a:gd name="connsiteY20" fmla="*/ 2014351 h 2014351"/>
              <a:gd name="connsiteX21" fmla="*/ 4776156 w 7787211"/>
              <a:gd name="connsiteY21" fmla="*/ 2014351 h 2014351"/>
              <a:gd name="connsiteX22" fmla="*/ 4282966 w 7787211"/>
              <a:gd name="connsiteY22" fmla="*/ 2014351 h 2014351"/>
              <a:gd name="connsiteX23" fmla="*/ 3478288 w 7787211"/>
              <a:gd name="connsiteY23" fmla="*/ 2014351 h 2014351"/>
              <a:gd name="connsiteX24" fmla="*/ 3062970 w 7787211"/>
              <a:gd name="connsiteY24" fmla="*/ 2014351 h 2014351"/>
              <a:gd name="connsiteX25" fmla="*/ 2647652 w 7787211"/>
              <a:gd name="connsiteY25" fmla="*/ 2014351 h 2014351"/>
              <a:gd name="connsiteX26" fmla="*/ 1842973 w 7787211"/>
              <a:gd name="connsiteY26" fmla="*/ 2014351 h 2014351"/>
              <a:gd name="connsiteX27" fmla="*/ 1194039 w 7787211"/>
              <a:gd name="connsiteY27" fmla="*/ 2014351 h 2014351"/>
              <a:gd name="connsiteX28" fmla="*/ 0 w 7787211"/>
              <a:gd name="connsiteY28" fmla="*/ 2014351 h 2014351"/>
              <a:gd name="connsiteX29" fmla="*/ 0 w 7787211"/>
              <a:gd name="connsiteY29" fmla="*/ 1403331 h 2014351"/>
              <a:gd name="connsiteX30" fmla="*/ 0 w 7787211"/>
              <a:gd name="connsiteY30" fmla="*/ 772168 h 2014351"/>
              <a:gd name="connsiteX31" fmla="*/ 0 w 7787211"/>
              <a:gd name="connsiteY31" fmla="*/ 0 h 201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787211" h="2014351" extrusionOk="0">
                <a:moveTo>
                  <a:pt x="0" y="0"/>
                </a:moveTo>
                <a:cubicBezTo>
                  <a:pt x="90528" y="-3502"/>
                  <a:pt x="318644" y="-5776"/>
                  <a:pt x="415318" y="0"/>
                </a:cubicBezTo>
                <a:cubicBezTo>
                  <a:pt x="511992" y="5776"/>
                  <a:pt x="998980" y="3436"/>
                  <a:pt x="1219996" y="0"/>
                </a:cubicBezTo>
                <a:cubicBezTo>
                  <a:pt x="1441012" y="-3436"/>
                  <a:pt x="1575553" y="-28069"/>
                  <a:pt x="1791059" y="0"/>
                </a:cubicBezTo>
                <a:cubicBezTo>
                  <a:pt x="2006565" y="28069"/>
                  <a:pt x="2017409" y="7408"/>
                  <a:pt x="2206376" y="0"/>
                </a:cubicBezTo>
                <a:cubicBezTo>
                  <a:pt x="2395343" y="-7408"/>
                  <a:pt x="2580562" y="35185"/>
                  <a:pt x="2933183" y="0"/>
                </a:cubicBezTo>
                <a:cubicBezTo>
                  <a:pt x="3285804" y="-35185"/>
                  <a:pt x="3310232" y="4428"/>
                  <a:pt x="3504245" y="0"/>
                </a:cubicBezTo>
                <a:cubicBezTo>
                  <a:pt x="3698258" y="-4428"/>
                  <a:pt x="3921980" y="-15989"/>
                  <a:pt x="4075307" y="0"/>
                </a:cubicBezTo>
                <a:cubicBezTo>
                  <a:pt x="4228634" y="15989"/>
                  <a:pt x="4406482" y="-22372"/>
                  <a:pt x="4724241" y="0"/>
                </a:cubicBezTo>
                <a:cubicBezTo>
                  <a:pt x="5042000" y="22372"/>
                  <a:pt x="5033019" y="-7930"/>
                  <a:pt x="5217431" y="0"/>
                </a:cubicBezTo>
                <a:cubicBezTo>
                  <a:pt x="5401843" y="7930"/>
                  <a:pt x="5715391" y="-20058"/>
                  <a:pt x="5866366" y="0"/>
                </a:cubicBezTo>
                <a:cubicBezTo>
                  <a:pt x="6017341" y="20058"/>
                  <a:pt x="6207762" y="11313"/>
                  <a:pt x="6359556" y="0"/>
                </a:cubicBezTo>
                <a:cubicBezTo>
                  <a:pt x="6511350" y="-11313"/>
                  <a:pt x="6894323" y="-33073"/>
                  <a:pt x="7164234" y="0"/>
                </a:cubicBezTo>
                <a:cubicBezTo>
                  <a:pt x="7434145" y="33073"/>
                  <a:pt x="7514509" y="8378"/>
                  <a:pt x="7787211" y="0"/>
                </a:cubicBezTo>
                <a:cubicBezTo>
                  <a:pt x="7777017" y="180484"/>
                  <a:pt x="7812611" y="475039"/>
                  <a:pt x="7787211" y="611020"/>
                </a:cubicBezTo>
                <a:cubicBezTo>
                  <a:pt x="7761811" y="747001"/>
                  <a:pt x="7772954" y="1078711"/>
                  <a:pt x="7787211" y="1242183"/>
                </a:cubicBezTo>
                <a:cubicBezTo>
                  <a:pt x="7801468" y="1405655"/>
                  <a:pt x="7798756" y="1687357"/>
                  <a:pt x="7787211" y="2014351"/>
                </a:cubicBezTo>
                <a:cubicBezTo>
                  <a:pt x="7482918" y="2006171"/>
                  <a:pt x="7379272" y="2023139"/>
                  <a:pt x="7060405" y="2014351"/>
                </a:cubicBezTo>
                <a:cubicBezTo>
                  <a:pt x="6741538" y="2005563"/>
                  <a:pt x="6666474" y="1993208"/>
                  <a:pt x="6411470" y="2014351"/>
                </a:cubicBezTo>
                <a:cubicBezTo>
                  <a:pt x="6156467" y="2035494"/>
                  <a:pt x="6159511" y="2028183"/>
                  <a:pt x="5918280" y="2014351"/>
                </a:cubicBezTo>
                <a:cubicBezTo>
                  <a:pt x="5677049" y="2000520"/>
                  <a:pt x="5532165" y="2020183"/>
                  <a:pt x="5425090" y="2014351"/>
                </a:cubicBezTo>
                <a:cubicBezTo>
                  <a:pt x="5318015" y="2008520"/>
                  <a:pt x="5008906" y="1997749"/>
                  <a:pt x="4776156" y="2014351"/>
                </a:cubicBezTo>
                <a:cubicBezTo>
                  <a:pt x="4543406" y="2030953"/>
                  <a:pt x="4392491" y="2030286"/>
                  <a:pt x="4282966" y="2014351"/>
                </a:cubicBezTo>
                <a:cubicBezTo>
                  <a:pt x="4173441" y="1998417"/>
                  <a:pt x="3846578" y="2032520"/>
                  <a:pt x="3478288" y="2014351"/>
                </a:cubicBezTo>
                <a:cubicBezTo>
                  <a:pt x="3109998" y="1996182"/>
                  <a:pt x="3255523" y="1997584"/>
                  <a:pt x="3062970" y="2014351"/>
                </a:cubicBezTo>
                <a:cubicBezTo>
                  <a:pt x="2870417" y="2031118"/>
                  <a:pt x="2825842" y="2032193"/>
                  <a:pt x="2647652" y="2014351"/>
                </a:cubicBezTo>
                <a:cubicBezTo>
                  <a:pt x="2469462" y="1996509"/>
                  <a:pt x="2194180" y="1988061"/>
                  <a:pt x="1842973" y="2014351"/>
                </a:cubicBezTo>
                <a:cubicBezTo>
                  <a:pt x="1491766" y="2040641"/>
                  <a:pt x="1479343" y="2015263"/>
                  <a:pt x="1194039" y="2014351"/>
                </a:cubicBezTo>
                <a:cubicBezTo>
                  <a:pt x="908735" y="2013439"/>
                  <a:pt x="292183" y="2046566"/>
                  <a:pt x="0" y="2014351"/>
                </a:cubicBezTo>
                <a:cubicBezTo>
                  <a:pt x="-216" y="1863354"/>
                  <a:pt x="906" y="1705988"/>
                  <a:pt x="0" y="1403331"/>
                </a:cubicBezTo>
                <a:cubicBezTo>
                  <a:pt x="-906" y="1100674"/>
                  <a:pt x="16532" y="935246"/>
                  <a:pt x="0" y="772168"/>
                </a:cubicBezTo>
                <a:cubicBezTo>
                  <a:pt x="-16532" y="609090"/>
                  <a:pt x="35318" y="274403"/>
                  <a:pt x="0" y="0"/>
                </a:cubicBezTo>
                <a:close/>
              </a:path>
            </a:pathLst>
          </a:custGeom>
          <a:noFill/>
          <a:ln w="12700">
            <a:noFill/>
            <a:miter lim="800000"/>
            <a:extLst>
              <a:ext uri="{C807C97D-BFC1-408E-A445-0C87EB9F89A2}">
                <ask:lineSketchStyleProps xmlns:ask="http://schemas.microsoft.com/office/drawing/2018/sketchyshapes" sd="972314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34290" tIns="17145" rIns="34290" bIns="17145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1.</a:t>
            </a:r>
            <a:r>
              <a:rPr lang="zh-CN" altLang="en-US" sz="2000" dirty="0"/>
              <a:t>促进幼儿</a:t>
            </a:r>
            <a:r>
              <a:rPr lang="zh-CN" altLang="en-US" sz="2000" dirty="0">
                <a:solidFill>
                  <a:srgbClr val="FF0000"/>
                </a:solidFill>
              </a:rPr>
              <a:t>全面发展</a:t>
            </a:r>
            <a:r>
              <a:rPr lang="zh-CN" altLang="en-US" sz="2000" dirty="0"/>
              <a:t>：增强体质、发展智力、培养品德、提升审美。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2.</a:t>
            </a:r>
            <a:r>
              <a:rPr lang="zh-CN" altLang="en-US" sz="2000" dirty="0"/>
              <a:t>形成</a:t>
            </a:r>
            <a:r>
              <a:rPr lang="zh-CN" altLang="en-US" sz="2000" dirty="0">
                <a:solidFill>
                  <a:srgbClr val="FF0000"/>
                </a:solidFill>
              </a:rPr>
              <a:t>良好个性</a:t>
            </a:r>
            <a:r>
              <a:rPr lang="zh-CN" altLang="en-US" sz="2000" dirty="0"/>
              <a:t>：培养责任感、自信心和积极的人生态度。</a:t>
            </a:r>
          </a:p>
          <a:p>
            <a:pPr lvl="0" algn="just" defTabSz="815975">
              <a:lnSpc>
                <a:spcPct val="150000"/>
              </a:lnSpc>
              <a:defRPr/>
            </a:pPr>
            <a:endParaRPr lang="zh-CN" altLang="en-US" sz="20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568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>
            <p:custDataLst>
              <p:tags r:id="rId1"/>
            </p:custDataLst>
          </p:nvPr>
        </p:nvSpPr>
        <p:spPr>
          <a:xfrm flipH="1">
            <a:off x="403225" y="1421130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/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学前儿童劳动教育的内容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6519" y="1883062"/>
            <a:ext cx="8066405" cy="488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lstStyle/>
          <a:p>
            <a:pPr lvl="0" algn="just" defTabSz="815975">
              <a:lnSpc>
                <a:spcPts val="23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自我服务劳动；集体服务劳动；种植、养殖劳动；手工劳动</a:t>
            </a:r>
            <a:endParaRPr kumimoji="0" lang="zh-CN" altLang="en-US" sz="1400" b="0" i="0" u="none" strike="noStrike" kern="1200" cap="none" spc="0" normalizeH="0" baseline="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/>
          <p:cNvSpPr txBox="1"/>
          <p:nvPr>
            <p:custDataLst>
              <p:tags r:id="rId5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19" name="五边形 18"/>
          <p:cNvSpPr/>
          <p:nvPr>
            <p:custDataLst>
              <p:tags r:id="rId6"/>
            </p:custDataLst>
          </p:nvPr>
        </p:nvSpPr>
        <p:spPr>
          <a:xfrm flipH="1">
            <a:off x="403225" y="2343785"/>
            <a:ext cx="2700655" cy="38290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TextBox 159"/>
          <p:cNvSpPr txBox="1"/>
          <p:nvPr>
            <p:custDataLst>
              <p:tags r:id="rId7"/>
            </p:custDataLst>
          </p:nvPr>
        </p:nvSpPr>
        <p:spPr>
          <a:xfrm>
            <a:off x="481471" y="240668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学前儿童劳动教育的形式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36519" y="2865556"/>
            <a:ext cx="7642860" cy="1059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lstStyle/>
          <a:p>
            <a:pPr algn="just" defTabSz="81597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集体服务劳动：集体劳动、个别委托劳动、值日生劳动、家务劳动</a:t>
            </a:r>
          </a:p>
          <a:p>
            <a:pPr algn="just" defTabSz="81597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手工劳动：自制玩具、其他手工劳动</a:t>
            </a:r>
          </a:p>
          <a:p>
            <a:pPr algn="just" defTabSz="815975">
              <a:lnSpc>
                <a:spcPts val="2300"/>
              </a:lnSpc>
              <a:defRPr/>
            </a:pPr>
            <a:endParaRPr lang="zh-CN" altLang="en-US" dirty="0"/>
          </a:p>
          <a:p>
            <a:pPr algn="just" defTabSz="815975">
              <a:lnSpc>
                <a:spcPts val="2300"/>
              </a:lnSpc>
              <a:defRPr/>
            </a:pPr>
            <a:endParaRPr lang="zh-CN" altLang="en-US" dirty="0"/>
          </a:p>
          <a:p>
            <a:pPr lvl="0" algn="just" defTabSz="815975">
              <a:lnSpc>
                <a:spcPts val="2300"/>
              </a:lnSpc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8" grpId="0"/>
      <p:bldP spid="19" grpId="0" bldLvl="0" animBg="1"/>
      <p:bldP spid="20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A9D83E-1E30-AC41-D0A6-7546D5793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91BEAF23-C50F-9C33-5093-B1FFD160F8F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210E84F6-130F-9E86-FDB6-B206DB81DC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F1BE6A-6DF4-5017-49B9-CC3F76C24F6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817E50AC-6144-36F1-FC4D-99B8CAB7CC0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856FB433-CDB7-03C8-6C74-355D038316EF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34058" y="1939795"/>
            <a:ext cx="7847723" cy="2700207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集体劳动：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劳动前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做好准备工作。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劳动开始时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，首先要向幼儿说明劳动的目的要求； 教师示范和讲解劳动方法、技能和步骤，教给幼儿正确使用劳动工具。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劳动进行中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，教师要细致观察和照顾幼儿，适时给予指导和具体帮助。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劳动结束时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，教师应要求整理好工具，检查劳动成果，作简单的评价或总结。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8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7269D-E006-2839-3D39-EED0940F5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F069B495-6CC7-645C-0284-44ECCB75313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B8C8FF63-4098-9B51-859E-428E220ABEE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6EB17C-E3B1-9502-F16C-7A0B89DB58D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899513F8-0FC9-CAEA-1022-AC701225F9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890544E1-D92D-92AA-490B-0C6A9A0D05AC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34058" y="1939795"/>
            <a:ext cx="7847723" cy="2700207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个别委托劳动：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第一，教师要立足于教育，不能仅仅着眼于劳动的结果，把幼儿当劳动力使用。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第二，教师事先应提出具体明确的要求，讲清楚注意事项。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第三，要求幼儿主动向教师报告任务完成情况，教师进行检查和评定。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057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EABA54-48E1-6043-A577-E08D95A87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CA771B50-5F7B-3BD2-6118-E5119101F9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73730CE8-7F27-CD7D-96BD-54A1ABC20DE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EFF065-D498-33FC-1454-E0CB6E3F515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3999982D-A546-D567-B29F-8BC6FEE63F9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F3F69812-DA37-9DDE-34A8-0D5B15CCCBA4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00442" y="1919225"/>
            <a:ext cx="7847723" cy="2700207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值日生劳动的指导：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教师要讲解具体的内容和要求，鼓励幼儿独立地完成任务，同时进行监督和检查，必要时予以帮助；可先指派能力强的幼儿担任值日生。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对值日生劳动的评价，以表扬鼓励为主，引导幼儿对值日生表示感谢和尊敬，以增强幼儿的责任感和劳动的积极性。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教师还要适当的变换劳动内容，以免幼儿感到乏味，不再认真对待，影响教育效果。 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12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489C3A-519D-E2EE-BD6D-E72FAE701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2FB7BFF1-172D-AF0C-8D60-F762AAB0999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DF61ED15-3121-AA45-5728-329FE1859A1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35B1D6-F774-E09D-25FE-EF3593023C7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A99928C8-ED60-86FB-E70B-20FC2A13F7A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C81691B9-04F4-ED29-E21B-1473B788E2DA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00442" y="1919225"/>
            <a:ext cx="7847723" cy="2700207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家务劳动：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幼儿家务劳动主要依靠家长的指导，家长要重视家务劳动对幼儿成长的重要作用，鼓励幼儿参与家庭分工劳动，培养幼儿的劳动情感。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教师要有针对性的对家长在家务劳动教育方面存在的问题进行解答，进行科学有效的指导。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857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A4D892-B3A8-9B48-2D12-83CA2FAFB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9C5B18DA-2B08-B1EF-11BB-C7409F265DF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C158080C-A0F1-3CD3-0323-59E0E92574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DC0F63-0382-04C6-EBD3-FE7FEA27561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B818185D-9476-E4D8-EAC3-18B44358105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BFF96F68-0A22-5A45-2206-F1EA35B72D0E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000442" y="1919225"/>
            <a:ext cx="7847723" cy="2700207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种植、养殖劳动：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在组织开展活动过程中，要凸显幼儿主体地位，以幼儿的问题和兴趣为出发点。         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教师要未雨绸缪，对植物成长规律进行充分了解，才能够将幼儿兴趣充分激发起来，不断丰富幼儿经验。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424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0823BE-AA5E-E25D-A96A-D7AB3BEC1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44C5D19D-03DD-B219-4ADE-6BAC47BB7AA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E518DA63-CBEA-094B-5DFB-BEC237D26B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93C74B-A06A-31FA-B8EA-B8FFC70C0C0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57F32436-A4E4-1045-026A-36DCAD7E51E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A8C9D3D4-6C88-C5AC-D0D2-083E18D059FF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363631" y="1811052"/>
            <a:ext cx="8666069" cy="3332448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自制玩具：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一是在制作玩具之前，教师和幼儿应明确玩具制作目的与意图；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二是在设计与制作中，教师要及时对幼儿的构思和想法给予肯定，对不完善的地方共同讨论，启发解决方法；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三是在明确目标并有设计思路后，教师要考虑材料的安全性以及简便性；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四是在制作过程中应充分发挥幼儿的主体作用，鼓励幼儿发挥自身的想象力和创造力，顺利完成制作；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五是要指导幼儿对已完成的玩具进行简单的装饰，增加审美性。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723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346" y="1381672"/>
            <a:ext cx="3282315" cy="189166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39341" y="1859827"/>
            <a:ext cx="1967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探寻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99363" y="1930311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1A5D5C"/>
                </a:solidFill>
              </a:rPr>
              <a:t>幼儿园的日常生活活动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2AFC9D-68DD-87B1-7048-D4F838EEE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F7F1C53E-3E41-4D83-A443-486F1657A27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33918" y="1415035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DC345B25-6214-DE62-89BE-6B26269946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9270" y="1470697"/>
            <a:ext cx="227530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学前儿童劳动教育的指导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D03D9E-06A3-0E1C-40DD-B6AB8D8F9E0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A360A0DE-92C6-FBA7-F6B4-D0C131417E0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1025" y="834390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三、学前儿童劳动教育的内容、形式和指导</a:t>
            </a:r>
          </a:p>
        </p:txBody>
      </p:sp>
      <p:sp>
        <p:nvSpPr>
          <p:cNvPr id="2" name="圆角矩形 41">
            <a:extLst>
              <a:ext uri="{FF2B5EF4-FFF2-40B4-BE49-F238E27FC236}">
                <a16:creationId xmlns:a16="http://schemas.microsoft.com/office/drawing/2014/main" id="{EEC4F660-D459-F9BB-92F5-5A559CA3AE50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876861" y="1818888"/>
            <a:ext cx="7877175" cy="2346387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  <a:sym typeface="+mn-ea"/>
              </a:rPr>
              <a:t>其他手工劳动：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  <a:sym typeface="+mn-ea"/>
            </a:endParaRPr>
          </a:p>
          <a:p>
            <a:pPr marL="0" lvl="2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教师在指导时，不仅要充分发挥幼儿的想象力和创造力，还要进行有价值的跟踪指导、记录，充分激发幼儿发现问题、解决问题的自主性，使手工劳动获得更好的学习效益。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357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</a:p>
        </p:txBody>
      </p:sp>
      <p:sp>
        <p:nvSpPr>
          <p:cNvPr id="22" name="TextBox 20"/>
          <p:cNvSpPr txBox="1"/>
          <p:nvPr>
            <p:custDataLst>
              <p:tags r:id="rId2"/>
            </p:custDataLst>
          </p:nvPr>
        </p:nvSpPr>
        <p:spPr>
          <a:xfrm>
            <a:off x="454025" y="777240"/>
            <a:ext cx="532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组织学前儿童劳动应注意的问题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A63AAD-EAFF-CFED-4CB1-898A2BE62344}"/>
              </a:ext>
            </a:extLst>
          </p:cNvPr>
          <p:cNvSpPr txBox="1"/>
          <p:nvPr/>
        </p:nvSpPr>
        <p:spPr>
          <a:xfrm>
            <a:off x="1277471" y="1640541"/>
            <a:ext cx="6743700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266700" algn="just">
              <a:lnSpc>
                <a:spcPct val="150000"/>
              </a:lnSpc>
            </a:pPr>
            <a:r>
              <a:rPr lang="en-US" altLang="zh-CN" sz="2000" dirty="0"/>
              <a:t>1.</a:t>
            </a:r>
            <a:r>
              <a:rPr lang="zh-CN" altLang="en-US" sz="2000" dirty="0"/>
              <a:t>明确劳动目的，避免将劳动作为惩罚手段。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en-US" altLang="zh-CN" sz="2000" dirty="0"/>
              <a:t>2.</a:t>
            </a:r>
            <a:r>
              <a:rPr lang="zh-CN" altLang="en-US" sz="2000" dirty="0"/>
              <a:t>创设适宜的劳动条件，确保安全和卫生。</a:t>
            </a:r>
          </a:p>
          <a:p>
            <a:pPr marL="0" marR="0" indent="266700" algn="just">
              <a:lnSpc>
                <a:spcPct val="150000"/>
              </a:lnSpc>
            </a:pPr>
            <a:r>
              <a:rPr lang="en-US" altLang="zh-CN" sz="2000" dirty="0"/>
              <a:t>3.</a:t>
            </a:r>
            <a:r>
              <a:rPr lang="zh-CN" altLang="en-US" sz="2000" dirty="0"/>
              <a:t>科学安排劳动内容，注重劳动形式的多样化和趣味化。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E7B158-9C8B-CCFA-592D-68E1BCDBE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5">
            <a:extLst>
              <a:ext uri="{FF2B5EF4-FFF2-40B4-BE49-F238E27FC236}">
                <a16:creationId xmlns:a16="http://schemas.microsoft.com/office/drawing/2014/main" id="{191AF600-7E33-991D-5717-E269EAF7B06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42999" y="877570"/>
            <a:ext cx="6557944" cy="3388360"/>
          </a:xfrm>
          <a:prstGeom prst="roundRect">
            <a:avLst>
              <a:gd name="adj" fmla="val 5915"/>
            </a:avLst>
          </a:prstGeom>
          <a:solidFill>
            <a:schemeClr val="bg1"/>
          </a:solidFill>
          <a:ln w="12700">
            <a:solidFill>
              <a:srgbClr val="AFD4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BBFB4971-DCFA-C621-ADD3-FB617E4A782C}"/>
              </a:ext>
            </a:extLst>
          </p:cNvPr>
          <p:cNvSpPr txBox="1"/>
          <p:nvPr/>
        </p:nvSpPr>
        <p:spPr>
          <a:xfrm>
            <a:off x="1400997" y="1026402"/>
            <a:ext cx="6196592" cy="30906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一、名词解释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1.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幼儿劳动    </a:t>
            </a: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自我服务劳动  </a:t>
            </a: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幼儿集体服务劳动</a:t>
            </a: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二、简答题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1.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幼儿劳动的特点。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2.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幼儿劳动的教育作用。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3.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幼儿劳动的内容和形式。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4.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组织幼儿劳动应注意的问题。</a:t>
            </a:r>
            <a:endParaRPr lang="zh-CN" altLang="en-US" sz="2400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B5FF4B-F240-8F05-088E-035AC27283F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同步训练</a:t>
            </a:r>
          </a:p>
        </p:txBody>
      </p:sp>
    </p:spTree>
    <p:extLst>
      <p:ext uri="{BB962C8B-B14F-4D97-AF65-F5344CB8AC3E}">
        <p14:creationId xmlns:p14="http://schemas.microsoft.com/office/powerpoint/2010/main" val="18975483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A00587-E724-53DC-DF99-45901F87F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>
            <a:extLst>
              <a:ext uri="{FF2B5EF4-FFF2-40B4-BE49-F238E27FC236}">
                <a16:creationId xmlns:a16="http://schemas.microsoft.com/office/drawing/2014/main" id="{45660825-487D-6F0A-2889-003C43BCDB6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89" y="1231900"/>
            <a:ext cx="3282315" cy="189166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DBD2344-9C4B-DB0D-28DA-E2E8ACFF4FCC}"/>
              </a:ext>
            </a:extLst>
          </p:cNvPr>
          <p:cNvSpPr txBox="1"/>
          <p:nvPr/>
        </p:nvSpPr>
        <p:spPr>
          <a:xfrm>
            <a:off x="788465" y="1683161"/>
            <a:ext cx="1967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探寻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3AB832-AE69-D177-7508-535F1B761A78}"/>
              </a:ext>
            </a:extLst>
          </p:cNvPr>
          <p:cNvSpPr txBox="1"/>
          <p:nvPr/>
        </p:nvSpPr>
        <p:spPr>
          <a:xfrm>
            <a:off x="3965127" y="2227206"/>
            <a:ext cx="4498975" cy="21736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1A5D5C"/>
                </a:solidFill>
                <a:sym typeface="+mn-ea"/>
              </a:rPr>
              <a:t>幼儿园的节日及娱乐活动</a:t>
            </a:r>
            <a:endParaRPr lang="zh-CN" altLang="en-US" sz="4000" b="1" dirty="0">
              <a:solidFill>
                <a:srgbClr val="1A5D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31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59C903-5BB3-F98A-F6A2-8B55C186B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extLst>
              <a:ext uri="{FF2B5EF4-FFF2-40B4-BE49-F238E27FC236}">
                <a16:creationId xmlns:a16="http://schemas.microsoft.com/office/drawing/2014/main" id="{DFF337F1-A601-90D0-64D8-8E9EBD76370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5095" y="820270"/>
            <a:ext cx="8893810" cy="4148418"/>
          </a:xfrm>
          <a:prstGeom prst="roundRect">
            <a:avLst>
              <a:gd name="adj" fmla="val 7048"/>
            </a:avLst>
          </a:prstGeom>
          <a:solidFill>
            <a:schemeClr val="bg1"/>
          </a:solidFill>
          <a:ln w="28575" cmpd="sng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l" fontAlgn="auto">
              <a:lnSpc>
                <a:spcPts val="2300"/>
              </a:lnSpc>
            </a:pPr>
            <a:r>
              <a:rPr lang="zh-CN" alt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 某幼儿园在“六一”国际儿童节来临之际，计划组织一场别开生面的庆祝活动。在策划过程中，教师们共同探讨了节日活动的教育意义、活动形式以及幼儿的参与程度等问题。大家一致认为，这次活动不仅要让幼儿感受到节日的欢乐，还要让他们在活动中增长见识、培养能力。</a:t>
            </a:r>
          </a:p>
          <a:p>
            <a:pPr indent="0" algn="l" fontAlgn="auto">
              <a:lnSpc>
                <a:spcPts val="2300"/>
              </a:lnSpc>
            </a:pPr>
            <a:r>
              <a:rPr lang="zh-CN" alt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 于是，大家决定采取小组合作的形式，分别负责活动的不同环节。有的老师负责设计游戏环节，注重培养幼儿的团队协作能力和解决问题的能力；有的老师负责准备文艺表演，通过唱歌、跳舞等形式展现幼儿的才艺和自信心；还有的老师负责布置场地和制作道具，营造浓厚的节日氛围。</a:t>
            </a:r>
          </a:p>
          <a:p>
            <a:pPr indent="0" algn="l" fontAlgn="auto">
              <a:lnSpc>
                <a:spcPts val="2300"/>
              </a:lnSpc>
            </a:pPr>
            <a:r>
              <a:rPr lang="zh-CN" alt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在活动实施过程中，教师们充分发挥了引导作用，鼓励幼儿积极参与、大胆尝试。</a:t>
            </a:r>
            <a:endParaRPr lang="en-US" altLang="zh-CN" sz="1400" spc="16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4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孩子们在活动中不仅玩得开心，还学到了很多知识和技能。家长们也纷纷表示，这样的活动既增强了亲子关系，又让幼儿得到了全面的发展。</a:t>
            </a: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</a:t>
            </a:r>
            <a:endParaRPr lang="en-US" altLang="zh-CN" sz="1400" spc="160" dirty="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ts val="2300"/>
              </a:lnSpc>
            </a:pP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小组思考并讨论：</a:t>
            </a:r>
          </a:p>
          <a:p>
            <a:pPr indent="0" algn="l" fontAlgn="auto">
              <a:lnSpc>
                <a:spcPts val="2300"/>
              </a:lnSpc>
            </a:pPr>
            <a:r>
              <a:rPr lang="en-US" alt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本案例中，幼儿园节日与娱乐活动在幼儿教育中发挥了什么作用？</a:t>
            </a:r>
          </a:p>
          <a:p>
            <a:pPr indent="0" algn="l" fontAlgn="auto">
              <a:lnSpc>
                <a:spcPts val="2300"/>
              </a:lnSpc>
            </a:pPr>
            <a:r>
              <a:rPr lang="en-US" alt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如果你被邀请参与到这场活动的策划中，你会怎么设计哪些活动？</a:t>
            </a:r>
            <a:endParaRPr lang="zh-CN" sz="1400" spc="160" dirty="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9CE47F-914F-E4F6-8544-36E7ADE6BFC1}"/>
              </a:ext>
            </a:extLst>
          </p:cNvPr>
          <p:cNvSpPr txBox="1"/>
          <p:nvPr/>
        </p:nvSpPr>
        <p:spPr>
          <a:xfrm>
            <a:off x="250190" y="254635"/>
            <a:ext cx="1467485" cy="471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/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20058199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487690-B08E-2F6D-A867-EE1F7C51B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DC37FF5E-EA47-E8D4-7150-D3AC2D167D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一、幼儿园的节日活动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0AE94C-491A-C1E6-1C25-59FD5315F92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0442" y="2105897"/>
            <a:ext cx="4640599" cy="1116792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幼儿园节日活动是指幼儿园为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庆祝节日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而组织幼儿开展的欢庆活动。它是幼儿生活中突出欢乐的事件，对幼儿有着深刻的教育影响。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BA5726-69ED-B61B-AB7E-CF430A07BB2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5EDE5100-4D40-CDC2-714A-E13375C60FA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23813" y="1257880"/>
            <a:ext cx="382886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（一）幼儿园节日活动的含义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96CB53-1C57-E2B5-5AD5-99056660E8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7815" y="72708"/>
            <a:ext cx="2733447" cy="22738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656D9C-A7F2-4E22-35BD-88EBA10987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7815" y="2414540"/>
            <a:ext cx="2685669" cy="252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9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25B86D-F808-B4C5-36A7-406C838C4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367D8AFA-8B4A-2E0B-5545-AC76C1705BC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一、幼儿园的节日活动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2FB7DC-F521-0173-5F69-48857A05E94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0442" y="1789891"/>
            <a:ext cx="7397246" cy="2594119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节日活动对幼儿有着突出的教育作用，是对幼儿进行全面发展教育的有效手段。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活动的开展，不仅使幼儿了解节日的由来和意义，增长见识，而且加深幼儿对国家、民族的传统习俗、风土人情的了解，增强幼儿的民族自尊心和自豪感，增进对家乡和本民族的热爱。节日当天的盛况，不仅给幼儿留下深刻的印象，加深对节日的认识，而且通过接待家长和客人，培养了幼儿文明行为、礼貌言语和交往能力，使幼儿的社会性得到进一步的发展。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7DDCD0-2226-DC40-2036-CE9785CC5DB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E9093D5E-5502-9262-478F-7C1058B3FAE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23813" y="1257880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（二）幼儿园节日活动的教育作用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325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082947-C3D8-3DF2-8694-F60559B34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1EC1ECF9-1C8D-A9BD-2FB3-84DB435885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一、幼儿园的节日活动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8C18958-C7E5-EE5C-1347-A4A67D2896E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04489" y="2145581"/>
            <a:ext cx="7397246" cy="1740039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全园庆祝活动、联欢、游艺活动、班级庆祝活动、慰问活动</a:t>
            </a:r>
          </a:p>
          <a:p>
            <a:pPr defTabSz="914400">
              <a:lnSpc>
                <a:spcPct val="150000"/>
              </a:lnSpc>
              <a:defRPr/>
            </a:pPr>
            <a:endParaRPr lang="zh-CN" altLang="en-US" dirty="0"/>
          </a:p>
          <a:p>
            <a:pPr defTabSz="914400">
              <a:lnSpc>
                <a:spcPct val="150000"/>
              </a:lnSpc>
              <a:defRPr/>
            </a:pPr>
            <a:endParaRPr lang="zh-CN" altLang="en-US" dirty="0"/>
          </a:p>
          <a:p>
            <a:pPr lvl="0" defTabSz="914400">
              <a:lnSpc>
                <a:spcPct val="150000"/>
              </a:lnSpc>
              <a:defRPr/>
            </a:pP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3EB2CE-A4B1-DBBB-46C3-EE4252E2F6E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D242EBBD-44F0-3F2C-6DF4-6818A650579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23813" y="1257880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（三）幼儿园节日活动的组织形式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046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7A433B-2C2C-AB85-F88D-69F6BB67F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A5A8789D-ED8C-AFBD-7CB7-61F9E57BFD1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一、幼儿园的节日活动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362429B-993F-1079-A3B2-0962229835D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24660" y="1865666"/>
            <a:ext cx="4097918" cy="2848035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注重节日活动的计划性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defRPr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突出不同节日的特色性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defRPr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符合幼儿身心发展的需要</a:t>
            </a:r>
          </a:p>
          <a:p>
            <a:pPr defTabSz="914400">
              <a:lnSpc>
                <a:spcPct val="150000"/>
              </a:lnSpc>
              <a:defRPr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使幼儿成为活动的主人</a:t>
            </a:r>
          </a:p>
          <a:p>
            <a:pPr defTabSz="914400">
              <a:lnSpc>
                <a:spcPct val="150000"/>
              </a:lnSpc>
              <a:defRPr/>
            </a:pPr>
            <a:endParaRPr lang="zh-CN" altLang="en-US" dirty="0"/>
          </a:p>
          <a:p>
            <a:pPr defTabSz="914400">
              <a:lnSpc>
                <a:spcPct val="150000"/>
              </a:lnSpc>
              <a:defRPr/>
            </a:pPr>
            <a:endParaRPr lang="zh-CN" altLang="en-US" dirty="0"/>
          </a:p>
          <a:p>
            <a:pPr lvl="0" defTabSz="914400">
              <a:lnSpc>
                <a:spcPct val="150000"/>
              </a:lnSpc>
              <a:defRPr/>
            </a:pP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A0B0D8-4DBA-834B-49D6-9153A4E56B8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35C06376-12D4-1548-29F7-4E1EDC6722F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23813" y="1257880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（四）幼儿园节日活动的基本要求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23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6057A-1D2C-1E2A-E4CC-D6209D31C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027CA922-74CA-22A2-85CB-F0273D8C25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二、幼儿园的娱乐活动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09C3737-8191-16CD-8701-D333E410B3A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59883" y="1892559"/>
            <a:ext cx="7163846" cy="1797747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幼儿园的娱乐活动是指通过幼儿喜闻乐见的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艺术形式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或带有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游戏性质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的手段，以丰富幼儿生活内容，给幼儿带来欢乐为主要目的的活动。</a:t>
            </a:r>
            <a:endParaRPr lang="zh-CN" altLang="en-US" dirty="0"/>
          </a:p>
          <a:p>
            <a:pPr defTabSz="914400">
              <a:lnSpc>
                <a:spcPct val="150000"/>
              </a:lnSpc>
              <a:defRPr/>
            </a:pPr>
            <a:endParaRPr lang="zh-CN" altLang="en-US" dirty="0"/>
          </a:p>
          <a:p>
            <a:pPr lvl="0" defTabSz="914400">
              <a:lnSpc>
                <a:spcPct val="150000"/>
              </a:lnSpc>
              <a:defRPr/>
            </a:pP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834E80-2DBB-6A8D-A2EC-C9C34939083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236AE64B-A944-C6F9-9CD6-A7E684C0980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3983" y="1298574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（一）幼儿园娱乐活动的含义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0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719958" y="1082566"/>
            <a:ext cx="7803011" cy="3176751"/>
          </a:xfrm>
          <a:prstGeom prst="roundRect">
            <a:avLst>
              <a:gd name="adj" fmla="val 7048"/>
            </a:avLst>
          </a:prstGeom>
          <a:solidFill>
            <a:schemeClr val="bg1"/>
          </a:solidFill>
          <a:ln w="28575" cmpd="sng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1600" spc="16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在蓝天幼儿园，中二班和中三班形成鲜明对比。在饮水时间，中二班的老师组织有序，孩子们按标记排队接水，安静饮水，而中三班则一片混乱，孩子们在饮水机前拥挤，有的在教室乱跑。午睡时，中二班老师提前营造安静环境，关注每个孩子。中三班老师则准备不足，孩子难以入睡，且无人关注睡眠情况。</a:t>
            </a:r>
            <a:endParaRPr lang="en-US" altLang="zh-CN" sz="1600" spc="160" dirty="0">
              <a:solidFill>
                <a:schemeClr val="tx1">
                  <a:lumMod val="95000"/>
                  <a:lumOff val="5000"/>
                </a:schemeClr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8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zh-CN" altLang="en-US" sz="1800" b="1" spc="160" dirty="0"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思考：</a:t>
            </a:r>
            <a:r>
              <a:rPr lang="en-US" altLang="zh-CN" sz="16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16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两班在日常生活活动中的差异会对幼儿产生什么影响？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      2.</a:t>
            </a:r>
            <a:r>
              <a:rPr lang="zh-CN" altLang="en-US" sz="16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作为幼儿园教师，你认为在日常生活活动中应该注意些什么呢？</a:t>
            </a:r>
            <a:endParaRPr lang="zh-CN" sz="1600" spc="160" dirty="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190" y="254635"/>
            <a:ext cx="1467485" cy="471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/>
              <a:t>案例导入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376A9B-59E5-A48B-0B83-84C7FBA0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>
            <a:extLst>
              <a:ext uri="{FF2B5EF4-FFF2-40B4-BE49-F238E27FC236}">
                <a16:creationId xmlns:a16="http://schemas.microsoft.com/office/drawing/2014/main" id="{5609AFC1-8EE2-61D5-61C6-6BC8F021D51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477" y="81245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二、幼儿园的娱乐活动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36D079-A4A7-E356-7733-1C3269C37A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59883" y="1892559"/>
            <a:ext cx="7163846" cy="2224787"/>
          </a:xfrm>
          <a:prstGeom prst="rect">
            <a:avLst/>
          </a:prstGeom>
          <a:noFill/>
        </p:spPr>
        <p:txBody>
          <a:bodyPr wrap="square" lIns="51764" tIns="25882" rIns="51764" bIns="25882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幼儿园娱乐活动的开展不仅能给幼儿生活增添乐趣，各种艺术活动所表现的内容还能培养幼儿的道德情感、启迪幼儿的智慧，开阔眼界、增进知识。特别是这些活动是以艺术的形式或游戏的方式出现，对幼儿更具有强烈的吸引力和感染力，使幼儿得到美的享受，在欢乐中，使其身心得到全面而和谐的发展。</a:t>
            </a:r>
            <a:endParaRPr lang="zh-CN" altLang="en-US" dirty="0"/>
          </a:p>
          <a:p>
            <a:pPr lvl="0" defTabSz="914400">
              <a:lnSpc>
                <a:spcPct val="150000"/>
              </a:lnSpc>
              <a:defRPr/>
            </a:pP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DDE6A2-7379-0053-374F-79DB4C8DE57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68E24076-FF70-1D68-ABCF-994AFB58003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3983" y="1298574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（二）幼儿园娱乐活动的教育作用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464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1BDDFC-9AEE-32B6-9438-79CA9B136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extLst>
              <a:ext uri="{FF2B5EF4-FFF2-40B4-BE49-F238E27FC236}">
                <a16:creationId xmlns:a16="http://schemas.microsoft.com/office/drawing/2014/main" id="{43790ACE-834A-5CA7-C986-9BF8E75E683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041710" y="1675223"/>
            <a:ext cx="1531561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>
            <a:extLst>
              <a:ext uri="{FF2B5EF4-FFF2-40B4-BE49-F238E27FC236}">
                <a16:creationId xmlns:a16="http://schemas.microsoft.com/office/drawing/2014/main" id="{AB57F6E2-7AA2-BC39-BBDB-1A390A8A54D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42751" y="1744632"/>
            <a:ext cx="143052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班级娱乐活动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 Box 10">
            <a:extLst>
              <a:ext uri="{FF2B5EF4-FFF2-40B4-BE49-F238E27FC236}">
                <a16:creationId xmlns:a16="http://schemas.microsoft.com/office/drawing/2014/main" id="{F8991226-3A62-BC5B-90EB-94BE8B2941C5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57324" y="2196757"/>
            <a:ext cx="7336199" cy="488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lstStyle/>
          <a:p>
            <a:pPr algn="just" defTabSz="815975">
              <a:lnSpc>
                <a:spcPts val="2300"/>
              </a:lnSpc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分班娱乐活动的灵活性很大，可根据幼儿的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年龄特点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、教育任务有计划地进行。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22460B-C05C-3FAF-C1ED-FFBDAC0BE0B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67AA0AA8-A470-0BC4-0274-096DEBBE4BB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6043" y="814548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二、幼儿园的娱乐活动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0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五边形 18">
            <a:extLst>
              <a:ext uri="{FF2B5EF4-FFF2-40B4-BE49-F238E27FC236}">
                <a16:creationId xmlns:a16="http://schemas.microsoft.com/office/drawing/2014/main" id="{7FF08804-52A7-C75B-3C7C-F4EFD5AE017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1041709" y="2893920"/>
            <a:ext cx="1531562" cy="38290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TextBox 159">
            <a:extLst>
              <a:ext uri="{FF2B5EF4-FFF2-40B4-BE49-F238E27FC236}">
                <a16:creationId xmlns:a16="http://schemas.microsoft.com/office/drawing/2014/main" id="{21015601-188A-DA1A-3C3F-10D30D9A7A5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169200" y="2943025"/>
            <a:ext cx="137762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全园娱乐活动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TextBox 20">
            <a:extLst>
              <a:ext uri="{FF2B5EF4-FFF2-40B4-BE49-F238E27FC236}">
                <a16:creationId xmlns:a16="http://schemas.microsoft.com/office/drawing/2014/main" id="{6F7EE027-7360-6ECB-E7CF-308A2C0C784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21857" y="1210788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（三）幼儿园娱乐活动的组织形式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B7301612-5FFE-8EC8-908A-0D4C916149B7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357324" y="3426883"/>
            <a:ext cx="7336199" cy="488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lstStyle/>
          <a:p>
            <a:pPr algn="just" defTabSz="815975">
              <a:lnSpc>
                <a:spcPts val="2300"/>
              </a:lnSpc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幼儿的观看时间，分别控制在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小班半小时，中大班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小时左右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9646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8" grpId="0"/>
      <p:bldP spid="19" grpId="0" bldLvl="0" animBg="1"/>
      <p:bldP spid="20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1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972B65-499D-94A3-1389-0A6A6A527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C77945A-0A18-DE1D-927E-2B91D195CB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DCC0EB3F-4893-0073-C3BB-6F6D016B6DF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6225" y="758208"/>
            <a:ext cx="746704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二、幼儿园的娱乐活动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0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20">
            <a:extLst>
              <a:ext uri="{FF2B5EF4-FFF2-40B4-BE49-F238E27FC236}">
                <a16:creationId xmlns:a16="http://schemas.microsoft.com/office/drawing/2014/main" id="{F53FF0D8-1986-F89B-BBED-580C0A2DCB9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21857" y="1210788"/>
            <a:ext cx="42255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（四）其他集体性的娱乐活动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4CBD40-B1C1-AA0A-DA44-8CAAE5C55FED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838481" y="1846647"/>
            <a:ext cx="7467039" cy="3095249"/>
            <a:chOff x="958363" y="1870862"/>
            <a:chExt cx="8520063" cy="353175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A40958D-D559-872B-D170-59A662173078}"/>
                </a:ext>
              </a:extLst>
            </p:cNvPr>
            <p:cNvGrpSpPr/>
            <p:nvPr/>
          </p:nvGrpSpPr>
          <p:grpSpPr>
            <a:xfrm>
              <a:off x="958363" y="1870862"/>
              <a:ext cx="1543862" cy="3531751"/>
              <a:chOff x="958363" y="1870862"/>
              <a:chExt cx="1543862" cy="3531751"/>
            </a:xfrm>
          </p:grpSpPr>
          <p:sp>
            <p:nvSpPr>
              <p:cNvPr id="38" name="1">
                <a:extLst>
                  <a:ext uri="{FF2B5EF4-FFF2-40B4-BE49-F238E27FC236}">
                    <a16:creationId xmlns:a16="http://schemas.microsoft.com/office/drawing/2014/main" id="{1F8A3370-2854-CD10-8CEC-E662914FD377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958363" y="2510591"/>
                <a:ext cx="1543862" cy="2892022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25000"/>
                  <a:lumOff val="75000"/>
                  <a:alpha val="2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9" name="Title-1">
                <a:extLst>
                  <a:ext uri="{FF2B5EF4-FFF2-40B4-BE49-F238E27FC236}">
                    <a16:creationId xmlns:a16="http://schemas.microsoft.com/office/drawing/2014/main" id="{696CF77E-F70D-3235-69E2-78F6E2468B99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958363" y="1870862"/>
                <a:ext cx="1543862" cy="351181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迎新活动</a:t>
                </a:r>
              </a:p>
            </p:txBody>
          </p:sp>
          <p:sp>
            <p:nvSpPr>
              <p:cNvPr id="41" name="1">
                <a:extLst>
                  <a:ext uri="{FF2B5EF4-FFF2-40B4-BE49-F238E27FC236}">
                    <a16:creationId xmlns:a16="http://schemas.microsoft.com/office/drawing/2014/main" id="{AED6337A-0983-E6A8-E60F-B1289CC616B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536687" y="2976986"/>
                <a:ext cx="387212" cy="387210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2" name="1">
                <a:extLst>
                  <a:ext uri="{FF2B5EF4-FFF2-40B4-BE49-F238E27FC236}">
                    <a16:creationId xmlns:a16="http://schemas.microsoft.com/office/drawing/2014/main" id="{FF80AA16-CF57-54BD-82B0-2F4CECADD2BC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640703" y="3103399"/>
                <a:ext cx="179180" cy="134384"/>
              </a:xfrm>
              <a:custGeom>
                <a:avLst/>
                <a:gdLst>
                  <a:gd name="connsiteX0" fmla="*/ 534008 w 533400"/>
                  <a:gd name="connsiteY0" fmla="*/ 621 h 400050"/>
                  <a:gd name="connsiteX1" fmla="*/ 534008 w 533400"/>
                  <a:gd name="connsiteY1" fmla="*/ 400671 h 400050"/>
                  <a:gd name="connsiteX2" fmla="*/ 608 w 533400"/>
                  <a:gd name="connsiteY2" fmla="*/ 400671 h 400050"/>
                  <a:gd name="connsiteX3" fmla="*/ 608 w 533400"/>
                  <a:gd name="connsiteY3" fmla="*/ 621 h 400050"/>
                  <a:gd name="connsiteX4" fmla="*/ 534008 w 533400"/>
                  <a:gd name="connsiteY4" fmla="*/ 621 h 400050"/>
                  <a:gd name="connsiteX5" fmla="*/ 375607 w 533400"/>
                  <a:gd name="connsiteY5" fmla="*/ 172071 h 400050"/>
                  <a:gd name="connsiteX6" fmla="*/ 247401 w 533400"/>
                  <a:gd name="connsiteY6" fmla="*/ 341616 h 400050"/>
                  <a:gd name="connsiteX7" fmla="*/ 139768 w 533400"/>
                  <a:gd name="connsiteY7" fmla="*/ 235317 h 400050"/>
                  <a:gd name="connsiteX8" fmla="*/ 19658 w 533400"/>
                  <a:gd name="connsiteY8" fmla="*/ 381621 h 400050"/>
                  <a:gd name="connsiteX9" fmla="*/ 514958 w 533400"/>
                  <a:gd name="connsiteY9" fmla="*/ 381621 h 400050"/>
                  <a:gd name="connsiteX10" fmla="*/ 375607 w 533400"/>
                  <a:gd name="connsiteY10" fmla="*/ 172071 h 400050"/>
                  <a:gd name="connsiteX11" fmla="*/ 95858 w 533400"/>
                  <a:gd name="connsiteY11" fmla="*/ 57771 h 400050"/>
                  <a:gd name="connsiteX12" fmla="*/ 57758 w 533400"/>
                  <a:gd name="connsiteY12" fmla="*/ 95871 h 400050"/>
                  <a:gd name="connsiteX13" fmla="*/ 95858 w 533400"/>
                  <a:gd name="connsiteY13" fmla="*/ 133971 h 400050"/>
                  <a:gd name="connsiteX14" fmla="*/ 133958 w 533400"/>
                  <a:gd name="connsiteY14" fmla="*/ 95871 h 400050"/>
                  <a:gd name="connsiteX15" fmla="*/ 95858 w 533400"/>
                  <a:gd name="connsiteY15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3400" h="400050">
                    <a:moveTo>
                      <a:pt x="534008" y="621"/>
                    </a:moveTo>
                    <a:lnTo>
                      <a:pt x="534008" y="400671"/>
                    </a:lnTo>
                    <a:lnTo>
                      <a:pt x="608" y="400671"/>
                    </a:lnTo>
                    <a:lnTo>
                      <a:pt x="608" y="621"/>
                    </a:lnTo>
                    <a:lnTo>
                      <a:pt x="534008" y="621"/>
                    </a:lnTo>
                    <a:close/>
                    <a:moveTo>
                      <a:pt x="375607" y="172071"/>
                    </a:moveTo>
                    <a:lnTo>
                      <a:pt x="247401" y="341616"/>
                    </a:lnTo>
                    <a:lnTo>
                      <a:pt x="139768" y="235317"/>
                    </a:lnTo>
                    <a:lnTo>
                      <a:pt x="19658" y="381621"/>
                    </a:lnTo>
                    <a:lnTo>
                      <a:pt x="514958" y="381621"/>
                    </a:lnTo>
                    <a:lnTo>
                      <a:pt x="375607" y="172071"/>
                    </a:ln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400">
                  <a:latin typeface="+mn-e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2B6C473-848B-6875-6E9F-DE6BD72BC318}"/>
                </a:ext>
              </a:extLst>
            </p:cNvPr>
            <p:cNvGrpSpPr/>
            <p:nvPr/>
          </p:nvGrpSpPr>
          <p:grpSpPr>
            <a:xfrm>
              <a:off x="2702104" y="1870864"/>
              <a:ext cx="1641718" cy="3531749"/>
              <a:chOff x="2702104" y="1870864"/>
              <a:chExt cx="1641718" cy="3531749"/>
            </a:xfrm>
          </p:grpSpPr>
          <p:sp>
            <p:nvSpPr>
              <p:cNvPr id="33" name="2">
                <a:extLst>
                  <a:ext uri="{FF2B5EF4-FFF2-40B4-BE49-F238E27FC236}">
                    <a16:creationId xmlns:a16="http://schemas.microsoft.com/office/drawing/2014/main" id="{F9DDD43D-51A3-6554-829F-6D96ACD60F92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2702105" y="2510591"/>
                <a:ext cx="1543862" cy="2892022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25000"/>
                  <a:lumOff val="75000"/>
                  <a:alpha val="2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4" name="Title-2">
                <a:extLst>
                  <a:ext uri="{FF2B5EF4-FFF2-40B4-BE49-F238E27FC236}">
                    <a16:creationId xmlns:a16="http://schemas.microsoft.com/office/drawing/2014/main" id="{8A2E3182-F208-2A12-9F8C-D677D64BFC85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2702106" y="1870864"/>
                <a:ext cx="1641716" cy="351181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2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+mn-ea"/>
                  </a:rPr>
                  <a:t>2.</a:t>
                </a:r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</a:rPr>
                  <a:t>毕业欢送活动</a:t>
                </a:r>
              </a:p>
            </p:txBody>
          </p:sp>
          <p:sp>
            <p:nvSpPr>
              <p:cNvPr id="35" name="Body-2">
                <a:extLst>
                  <a:ext uri="{FF2B5EF4-FFF2-40B4-BE49-F238E27FC236}">
                    <a16:creationId xmlns:a16="http://schemas.microsoft.com/office/drawing/2014/main" id="{E3C0C7A6-67B5-7783-DACD-5EDED85913E4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 flipH="1">
                <a:off x="2702104" y="3644482"/>
                <a:ext cx="1543863" cy="83420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latin typeface="+mn-ea"/>
                  </a:rPr>
                  <a:t>单击此处添加文本，单击此处添加文本，单击此处添加文本。</a:t>
                </a:r>
              </a:p>
            </p:txBody>
          </p:sp>
          <p:sp>
            <p:nvSpPr>
              <p:cNvPr id="36" name="2">
                <a:extLst>
                  <a:ext uri="{FF2B5EF4-FFF2-40B4-BE49-F238E27FC236}">
                    <a16:creationId xmlns:a16="http://schemas.microsoft.com/office/drawing/2014/main" id="{5FEC7E80-EEC4-C030-F10B-D973B6C203D1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3280429" y="2976986"/>
                <a:ext cx="387212" cy="387210"/>
              </a:xfrm>
              <a:prstGeom prst="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2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7" name="2">
                <a:extLst>
                  <a:ext uri="{FF2B5EF4-FFF2-40B4-BE49-F238E27FC236}">
                    <a16:creationId xmlns:a16="http://schemas.microsoft.com/office/drawing/2014/main" id="{A956BBB8-59F1-8443-B8E4-A538DB5D00A8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3384445" y="3097000"/>
                <a:ext cx="179180" cy="147183"/>
              </a:xfrm>
              <a:custGeom>
                <a:avLst/>
                <a:gdLst>
                  <a:gd name="connsiteX0" fmla="*/ 96626 w 533400"/>
                  <a:gd name="connsiteY0" fmla="*/ 133971 h 438150"/>
                  <a:gd name="connsiteX1" fmla="*/ 125201 w 533400"/>
                  <a:gd name="connsiteY1" fmla="*/ 286371 h 438150"/>
                  <a:gd name="connsiteX2" fmla="*/ 410951 w 533400"/>
                  <a:gd name="connsiteY2" fmla="*/ 286371 h 438150"/>
                  <a:gd name="connsiteX3" fmla="*/ 439526 w 533400"/>
                  <a:gd name="connsiteY3" fmla="*/ 133971 h 438150"/>
                  <a:gd name="connsiteX4" fmla="*/ 534776 w 533400"/>
                  <a:gd name="connsiteY4" fmla="*/ 133971 h 438150"/>
                  <a:gd name="connsiteX5" fmla="*/ 515726 w 533400"/>
                  <a:gd name="connsiteY5" fmla="*/ 381621 h 438150"/>
                  <a:gd name="connsiteX6" fmla="*/ 458576 w 533400"/>
                  <a:gd name="connsiteY6" fmla="*/ 381621 h 438150"/>
                  <a:gd name="connsiteX7" fmla="*/ 458576 w 533400"/>
                  <a:gd name="connsiteY7" fmla="*/ 438771 h 438150"/>
                  <a:gd name="connsiteX8" fmla="*/ 439526 w 533400"/>
                  <a:gd name="connsiteY8" fmla="*/ 438771 h 438150"/>
                  <a:gd name="connsiteX9" fmla="*/ 439526 w 533400"/>
                  <a:gd name="connsiteY9" fmla="*/ 381621 h 438150"/>
                  <a:gd name="connsiteX10" fmla="*/ 96626 w 533400"/>
                  <a:gd name="connsiteY10" fmla="*/ 381621 h 438150"/>
                  <a:gd name="connsiteX11" fmla="*/ 96626 w 533400"/>
                  <a:gd name="connsiteY11" fmla="*/ 438771 h 438150"/>
                  <a:gd name="connsiteX12" fmla="*/ 77576 w 533400"/>
                  <a:gd name="connsiteY12" fmla="*/ 438771 h 438150"/>
                  <a:gd name="connsiteX13" fmla="*/ 77576 w 533400"/>
                  <a:gd name="connsiteY13" fmla="*/ 381621 h 438150"/>
                  <a:gd name="connsiteX14" fmla="*/ 20426 w 533400"/>
                  <a:gd name="connsiteY14" fmla="*/ 381621 h 438150"/>
                  <a:gd name="connsiteX15" fmla="*/ 1376 w 533400"/>
                  <a:gd name="connsiteY15" fmla="*/ 133971 h 438150"/>
                  <a:gd name="connsiteX16" fmla="*/ 96626 w 533400"/>
                  <a:gd name="connsiteY16" fmla="*/ 133971 h 438150"/>
                  <a:gd name="connsiteX17" fmla="*/ 487151 w 533400"/>
                  <a:gd name="connsiteY17" fmla="*/ 621 h 438150"/>
                  <a:gd name="connsiteX18" fmla="*/ 487151 w 533400"/>
                  <a:gd name="connsiteY18" fmla="*/ 114921 h 438150"/>
                  <a:gd name="connsiteX19" fmla="*/ 425239 w 533400"/>
                  <a:gd name="connsiteY19" fmla="*/ 114921 h 438150"/>
                  <a:gd name="connsiteX20" fmla="*/ 396664 w 533400"/>
                  <a:gd name="connsiteY20" fmla="*/ 267321 h 438150"/>
                  <a:gd name="connsiteX21" fmla="*/ 139489 w 533400"/>
                  <a:gd name="connsiteY21" fmla="*/ 267321 h 438150"/>
                  <a:gd name="connsiteX22" fmla="*/ 110914 w 533400"/>
                  <a:gd name="connsiteY22" fmla="*/ 114921 h 438150"/>
                  <a:gd name="connsiteX23" fmla="*/ 58526 w 533400"/>
                  <a:gd name="connsiteY23" fmla="*/ 114921 h 438150"/>
                  <a:gd name="connsiteX24" fmla="*/ 58526 w 533400"/>
                  <a:gd name="connsiteY24" fmla="*/ 621 h 438150"/>
                  <a:gd name="connsiteX25" fmla="*/ 487151 w 533400"/>
                  <a:gd name="connsiteY2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33400" h="438150">
                    <a:moveTo>
                      <a:pt x="96626" y="133971"/>
                    </a:moveTo>
                    <a:lnTo>
                      <a:pt x="125201" y="286371"/>
                    </a:lnTo>
                    <a:lnTo>
                      <a:pt x="410951" y="286371"/>
                    </a:lnTo>
                    <a:lnTo>
                      <a:pt x="439526" y="133971"/>
                    </a:lnTo>
                    <a:lnTo>
                      <a:pt x="534776" y="133971"/>
                    </a:lnTo>
                    <a:lnTo>
                      <a:pt x="515726" y="381621"/>
                    </a:lnTo>
                    <a:lnTo>
                      <a:pt x="458576" y="381621"/>
                    </a:lnTo>
                    <a:lnTo>
                      <a:pt x="458576" y="438771"/>
                    </a:lnTo>
                    <a:lnTo>
                      <a:pt x="439526" y="438771"/>
                    </a:lnTo>
                    <a:lnTo>
                      <a:pt x="439526" y="381621"/>
                    </a:lnTo>
                    <a:lnTo>
                      <a:pt x="96626" y="381621"/>
                    </a:lnTo>
                    <a:lnTo>
                      <a:pt x="96626" y="438771"/>
                    </a:lnTo>
                    <a:lnTo>
                      <a:pt x="77576" y="438771"/>
                    </a:lnTo>
                    <a:lnTo>
                      <a:pt x="77576" y="381621"/>
                    </a:lnTo>
                    <a:lnTo>
                      <a:pt x="20426" y="381621"/>
                    </a:lnTo>
                    <a:lnTo>
                      <a:pt x="1376" y="133971"/>
                    </a:lnTo>
                    <a:lnTo>
                      <a:pt x="96626" y="133971"/>
                    </a:lnTo>
                    <a:close/>
                    <a:moveTo>
                      <a:pt x="487151" y="621"/>
                    </a:moveTo>
                    <a:lnTo>
                      <a:pt x="487151" y="114921"/>
                    </a:lnTo>
                    <a:lnTo>
                      <a:pt x="425239" y="114921"/>
                    </a:lnTo>
                    <a:lnTo>
                      <a:pt x="396664" y="267321"/>
                    </a:lnTo>
                    <a:lnTo>
                      <a:pt x="139489" y="267321"/>
                    </a:lnTo>
                    <a:lnTo>
                      <a:pt x="110914" y="114921"/>
                    </a:lnTo>
                    <a:lnTo>
                      <a:pt x="58526" y="114921"/>
                    </a:lnTo>
                    <a:lnTo>
                      <a:pt x="58526" y="621"/>
                    </a:lnTo>
                    <a:lnTo>
                      <a:pt x="487151" y="6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400">
                  <a:latin typeface="+mn-ea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0AFF896-E99F-2009-F35D-6004934CBD56}"/>
                </a:ext>
              </a:extLst>
            </p:cNvPr>
            <p:cNvGrpSpPr/>
            <p:nvPr/>
          </p:nvGrpSpPr>
          <p:grpSpPr>
            <a:xfrm>
              <a:off x="4447080" y="1870864"/>
              <a:ext cx="1543863" cy="3531749"/>
              <a:chOff x="4447080" y="1870864"/>
              <a:chExt cx="1543863" cy="3531749"/>
            </a:xfrm>
          </p:grpSpPr>
          <p:sp>
            <p:nvSpPr>
              <p:cNvPr id="27" name="3">
                <a:extLst>
                  <a:ext uri="{FF2B5EF4-FFF2-40B4-BE49-F238E27FC236}">
                    <a16:creationId xmlns:a16="http://schemas.microsoft.com/office/drawing/2014/main" id="{C96A936D-1AEB-93C4-DFEC-052E6FBDD888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4447081" y="2510591"/>
                <a:ext cx="1543862" cy="2892022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25000"/>
                  <a:lumOff val="75000"/>
                  <a:alpha val="2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9" name="Title-3">
                <a:extLst>
                  <a:ext uri="{FF2B5EF4-FFF2-40B4-BE49-F238E27FC236}">
                    <a16:creationId xmlns:a16="http://schemas.microsoft.com/office/drawing/2014/main" id="{E42D1280-53D4-208C-E98F-184991E97105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4447081" y="1870864"/>
                <a:ext cx="1543862" cy="351181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3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+mn-ea"/>
                  </a:rPr>
                  <a:t>3.</a:t>
                </a:r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</a:rPr>
                  <a:t>生日聚会</a:t>
                </a:r>
              </a:p>
            </p:txBody>
          </p:sp>
          <p:sp>
            <p:nvSpPr>
              <p:cNvPr id="30" name="Body-3">
                <a:extLst>
                  <a:ext uri="{FF2B5EF4-FFF2-40B4-BE49-F238E27FC236}">
                    <a16:creationId xmlns:a16="http://schemas.microsoft.com/office/drawing/2014/main" id="{3443B0B9-5F6A-E843-ED92-71A08787A3FE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flipH="1">
                <a:off x="4447080" y="3644482"/>
                <a:ext cx="1543863" cy="83420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latin typeface="+mn-ea"/>
                  </a:rPr>
                  <a:t>单击此处添加文本，单击此处添加文本，单击此处添加文本。</a:t>
                </a:r>
              </a:p>
            </p:txBody>
          </p:sp>
          <p:sp>
            <p:nvSpPr>
              <p:cNvPr id="31" name="3">
                <a:extLst>
                  <a:ext uri="{FF2B5EF4-FFF2-40B4-BE49-F238E27FC236}">
                    <a16:creationId xmlns:a16="http://schemas.microsoft.com/office/drawing/2014/main" id="{AD2A780B-AD49-91EE-F059-11D126DE2C89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5025405" y="2976986"/>
                <a:ext cx="387212" cy="387210"/>
              </a:xfrm>
              <a:prstGeom prst="rect">
                <a:avLst/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3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2" name="3">
                <a:extLst>
                  <a:ext uri="{FF2B5EF4-FFF2-40B4-BE49-F238E27FC236}">
                    <a16:creationId xmlns:a16="http://schemas.microsoft.com/office/drawing/2014/main" id="{FE2C59C1-8404-A091-E33B-65238F982A9B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5129421" y="3089001"/>
                <a:ext cx="179180" cy="163181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86396 h 485775"/>
                  <a:gd name="connsiteX10" fmla="*/ 1504 w 533400"/>
                  <a:gd name="connsiteY10" fmla="*/ 486396 h 485775"/>
                  <a:gd name="connsiteX11" fmla="*/ 1504 w 533400"/>
                  <a:gd name="connsiteY11" fmla="*/ 229221 h 485775"/>
                  <a:gd name="connsiteX12" fmla="*/ 125329 w 533400"/>
                  <a:gd name="connsiteY12" fmla="*/ 229221 h 485775"/>
                  <a:gd name="connsiteX13" fmla="*/ 411079 w 533400"/>
                  <a:gd name="connsiteY13" fmla="*/ 621 h 485775"/>
                  <a:gd name="connsiteX14" fmla="*/ 411079 w 533400"/>
                  <a:gd name="connsiteY14" fmla="*/ 114921 h 485775"/>
                  <a:gd name="connsiteX15" fmla="*/ 534904 w 533400"/>
                  <a:gd name="connsiteY15" fmla="*/ 114921 h 485775"/>
                  <a:gd name="connsiteX16" fmla="*/ 534904 w 533400"/>
                  <a:gd name="connsiteY16" fmla="*/ 210171 h 485775"/>
                  <a:gd name="connsiteX17" fmla="*/ 1504 w 533400"/>
                  <a:gd name="connsiteY17" fmla="*/ 210171 h 485775"/>
                  <a:gd name="connsiteX18" fmla="*/ 1504 w 533400"/>
                  <a:gd name="connsiteY18" fmla="*/ 114921 h 485775"/>
                  <a:gd name="connsiteX19" fmla="*/ 125329 w 533400"/>
                  <a:gd name="connsiteY19" fmla="*/ 114921 h 485775"/>
                  <a:gd name="connsiteX20" fmla="*/ 125329 w 533400"/>
                  <a:gd name="connsiteY20" fmla="*/ 621 h 485775"/>
                  <a:gd name="connsiteX21" fmla="*/ 411079 w 533400"/>
                  <a:gd name="connsiteY21" fmla="*/ 621 h 485775"/>
                  <a:gd name="connsiteX22" fmla="*/ 392029 w 533400"/>
                  <a:gd name="connsiteY22" fmla="*/ 19671 h 485775"/>
                  <a:gd name="connsiteX23" fmla="*/ 144379 w 533400"/>
                  <a:gd name="connsiteY23" fmla="*/ 19671 h 485775"/>
                  <a:gd name="connsiteX24" fmla="*/ 144379 w 533400"/>
                  <a:gd name="connsiteY24" fmla="*/ 114921 h 485775"/>
                  <a:gd name="connsiteX25" fmla="*/ 392029 w 533400"/>
                  <a:gd name="connsiteY25" fmla="*/ 114921 h 485775"/>
                  <a:gd name="connsiteX26" fmla="*/ 392029 w 533400"/>
                  <a:gd name="connsiteY26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86396"/>
                    </a:lnTo>
                    <a:lnTo>
                      <a:pt x="1504" y="486396"/>
                    </a:ln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411079" y="621"/>
                    </a:moveTo>
                    <a:lnTo>
                      <a:pt x="411079" y="114921"/>
                    </a:lnTo>
                    <a:lnTo>
                      <a:pt x="534904" y="114921"/>
                    </a:ln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14921"/>
                    </a:lnTo>
                    <a:lnTo>
                      <a:pt x="125329" y="114921"/>
                    </a:lnTo>
                    <a:lnTo>
                      <a:pt x="125329" y="621"/>
                    </a:lnTo>
                    <a:lnTo>
                      <a:pt x="411079" y="621"/>
                    </a:lnTo>
                    <a:close/>
                    <a:moveTo>
                      <a:pt x="392029" y="19671"/>
                    </a:moveTo>
                    <a:lnTo>
                      <a:pt x="144379" y="1967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196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400">
                  <a:latin typeface="+mn-ea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A8EBBCD-6F7C-5CAE-B3DD-505400B4DEBB}"/>
                </a:ext>
              </a:extLst>
            </p:cNvPr>
            <p:cNvGrpSpPr/>
            <p:nvPr/>
          </p:nvGrpSpPr>
          <p:grpSpPr>
            <a:xfrm>
              <a:off x="6190821" y="1870864"/>
              <a:ext cx="1543863" cy="3531749"/>
              <a:chOff x="6190821" y="1870864"/>
              <a:chExt cx="1543863" cy="3531749"/>
            </a:xfrm>
          </p:grpSpPr>
          <p:sp>
            <p:nvSpPr>
              <p:cNvPr id="22" name="4">
                <a:extLst>
                  <a:ext uri="{FF2B5EF4-FFF2-40B4-BE49-F238E27FC236}">
                    <a16:creationId xmlns:a16="http://schemas.microsoft.com/office/drawing/2014/main" id="{21CAE469-0CA1-E6B2-7287-474CB26E4B0A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190822" y="2510591"/>
                <a:ext cx="1543862" cy="2892022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25000"/>
                  <a:lumOff val="75000"/>
                  <a:alpha val="2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3" name="Title-4">
                <a:extLst>
                  <a:ext uri="{FF2B5EF4-FFF2-40B4-BE49-F238E27FC236}">
                    <a16:creationId xmlns:a16="http://schemas.microsoft.com/office/drawing/2014/main" id="{690CBFD2-8B3E-D612-BF07-D07F18BF71B7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190822" y="1870864"/>
                <a:ext cx="1543862" cy="351181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4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+mn-ea"/>
                  </a:rPr>
                  <a:t>4.</a:t>
                </a:r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</a:rPr>
                  <a:t>亲子活动</a:t>
                </a:r>
              </a:p>
            </p:txBody>
          </p:sp>
          <p:sp>
            <p:nvSpPr>
              <p:cNvPr id="24" name="Body-4">
                <a:extLst>
                  <a:ext uri="{FF2B5EF4-FFF2-40B4-BE49-F238E27FC236}">
                    <a16:creationId xmlns:a16="http://schemas.microsoft.com/office/drawing/2014/main" id="{6E33C0A2-E3D1-DC87-FCA4-BFFD5BE2CEF3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6190821" y="3644482"/>
                <a:ext cx="1543863" cy="83420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latin typeface="+mn-ea"/>
                  </a:rPr>
                  <a:t>单击此处添加文本，单击此处添加文本，单击此处添加文本。</a:t>
                </a:r>
              </a:p>
            </p:txBody>
          </p:sp>
          <p:sp>
            <p:nvSpPr>
              <p:cNvPr id="25" name="4">
                <a:extLst>
                  <a:ext uri="{FF2B5EF4-FFF2-40B4-BE49-F238E27FC236}">
                    <a16:creationId xmlns:a16="http://schemas.microsoft.com/office/drawing/2014/main" id="{116C7DA2-093E-8FB6-7FA5-E6E6286791DD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6769146" y="2976986"/>
                <a:ext cx="387212" cy="387210"/>
              </a:xfrm>
              <a:prstGeom prst="rect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4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6" name="4">
                <a:extLst>
                  <a:ext uri="{FF2B5EF4-FFF2-40B4-BE49-F238E27FC236}">
                    <a16:creationId xmlns:a16="http://schemas.microsoft.com/office/drawing/2014/main" id="{7C4644E6-DEEF-592C-051C-6804EB2E591A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873162" y="3099252"/>
                <a:ext cx="179180" cy="142680"/>
              </a:xfrm>
              <a:custGeom>
                <a:avLst/>
                <a:gdLst>
                  <a:gd name="connsiteX0" fmla="*/ 515342 w 514350"/>
                  <a:gd name="connsiteY0" fmla="*/ 621 h 409575"/>
                  <a:gd name="connsiteX1" fmla="*/ 515342 w 514350"/>
                  <a:gd name="connsiteY1" fmla="*/ 353046 h 409575"/>
                  <a:gd name="connsiteX2" fmla="*/ 192159 w 514350"/>
                  <a:gd name="connsiteY2" fmla="*/ 353046 h 409575"/>
                  <a:gd name="connsiteX3" fmla="*/ 115387 w 514350"/>
                  <a:gd name="connsiteY3" fmla="*/ 410196 h 409575"/>
                  <a:gd name="connsiteX4" fmla="*/ 115387 w 514350"/>
                  <a:gd name="connsiteY4" fmla="*/ 353046 h 409575"/>
                  <a:gd name="connsiteX5" fmla="*/ 992 w 514350"/>
                  <a:gd name="connsiteY5" fmla="*/ 353046 h 409575"/>
                  <a:gd name="connsiteX6" fmla="*/ 992 w 514350"/>
                  <a:gd name="connsiteY6" fmla="*/ 621 h 409575"/>
                  <a:gd name="connsiteX7" fmla="*/ 515342 w 514350"/>
                  <a:gd name="connsiteY7" fmla="*/ 621 h 409575"/>
                  <a:gd name="connsiteX8" fmla="*/ 124817 w 514350"/>
                  <a:gd name="connsiteY8" fmla="*/ 143496 h 409575"/>
                  <a:gd name="connsiteX9" fmla="*/ 91480 w 514350"/>
                  <a:gd name="connsiteY9" fmla="*/ 176834 h 409575"/>
                  <a:gd name="connsiteX10" fmla="*/ 124817 w 514350"/>
                  <a:gd name="connsiteY10" fmla="*/ 210171 h 409575"/>
                  <a:gd name="connsiteX11" fmla="*/ 158155 w 514350"/>
                  <a:gd name="connsiteY11" fmla="*/ 176834 h 409575"/>
                  <a:gd name="connsiteX12" fmla="*/ 124817 w 514350"/>
                  <a:gd name="connsiteY12" fmla="*/ 143496 h 409575"/>
                  <a:gd name="connsiteX13" fmla="*/ 258167 w 514350"/>
                  <a:gd name="connsiteY13" fmla="*/ 143496 h 409575"/>
                  <a:gd name="connsiteX14" fmla="*/ 224830 w 514350"/>
                  <a:gd name="connsiteY14" fmla="*/ 176834 h 409575"/>
                  <a:gd name="connsiteX15" fmla="*/ 258167 w 514350"/>
                  <a:gd name="connsiteY15" fmla="*/ 210171 h 409575"/>
                  <a:gd name="connsiteX16" fmla="*/ 291505 w 514350"/>
                  <a:gd name="connsiteY16" fmla="*/ 176834 h 409575"/>
                  <a:gd name="connsiteX17" fmla="*/ 258167 w 514350"/>
                  <a:gd name="connsiteY17" fmla="*/ 143496 h 409575"/>
                  <a:gd name="connsiteX18" fmla="*/ 391517 w 514350"/>
                  <a:gd name="connsiteY18" fmla="*/ 143496 h 409575"/>
                  <a:gd name="connsiteX19" fmla="*/ 358180 w 514350"/>
                  <a:gd name="connsiteY19" fmla="*/ 176834 h 409575"/>
                  <a:gd name="connsiteX20" fmla="*/ 391517 w 514350"/>
                  <a:gd name="connsiteY20" fmla="*/ 210171 h 409575"/>
                  <a:gd name="connsiteX21" fmla="*/ 424855 w 514350"/>
                  <a:gd name="connsiteY21" fmla="*/ 176834 h 409575"/>
                  <a:gd name="connsiteX22" fmla="*/ 391517 w 514350"/>
                  <a:gd name="connsiteY22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14350" h="409575">
                    <a:moveTo>
                      <a:pt x="515342" y="621"/>
                    </a:moveTo>
                    <a:lnTo>
                      <a:pt x="515342" y="353046"/>
                    </a:ln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992" y="353046"/>
                    </a:lnTo>
                    <a:lnTo>
                      <a:pt x="992" y="621"/>
                    </a:lnTo>
                    <a:lnTo>
                      <a:pt x="515342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400">
                  <a:latin typeface="+mn-ea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1458D8F-496C-9096-C072-9961D4A4C680}"/>
                </a:ext>
              </a:extLst>
            </p:cNvPr>
            <p:cNvGrpSpPr/>
            <p:nvPr/>
          </p:nvGrpSpPr>
          <p:grpSpPr>
            <a:xfrm>
              <a:off x="7934563" y="1870863"/>
              <a:ext cx="1543863" cy="3531750"/>
              <a:chOff x="7934563" y="1870863"/>
              <a:chExt cx="1543863" cy="3531750"/>
            </a:xfrm>
          </p:grpSpPr>
          <p:sp>
            <p:nvSpPr>
              <p:cNvPr id="14" name="5">
                <a:extLst>
                  <a:ext uri="{FF2B5EF4-FFF2-40B4-BE49-F238E27FC236}">
                    <a16:creationId xmlns:a16="http://schemas.microsoft.com/office/drawing/2014/main" id="{B67F2FD8-811D-E88F-B431-6E75F669BEB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7934564" y="2510591"/>
                <a:ext cx="1543862" cy="2892022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25000"/>
                  <a:lumOff val="75000"/>
                  <a:alpha val="2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6" name="Title-5">
                <a:extLst>
                  <a:ext uri="{FF2B5EF4-FFF2-40B4-BE49-F238E27FC236}">
                    <a16:creationId xmlns:a16="http://schemas.microsoft.com/office/drawing/2014/main" id="{61F5AD25-9BA8-A18E-7694-4D7F1309D1D1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7934564" y="1870863"/>
                <a:ext cx="1543862" cy="351181"/>
              </a:xfrm>
              <a:prstGeom prst="roundRect">
                <a:avLst>
                  <a:gd name="adj" fmla="val 0"/>
                </a:avLst>
              </a:prstGeom>
              <a:solidFill>
                <a:schemeClr val="accent5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+mn-ea"/>
                  </a:rPr>
                  <a:t>5.</a:t>
                </a:r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</a:rPr>
                  <a:t>郊游</a:t>
                </a:r>
              </a:p>
            </p:txBody>
          </p:sp>
          <p:sp>
            <p:nvSpPr>
              <p:cNvPr id="17" name="Body-5">
                <a:extLst>
                  <a:ext uri="{FF2B5EF4-FFF2-40B4-BE49-F238E27FC236}">
                    <a16:creationId xmlns:a16="http://schemas.microsoft.com/office/drawing/2014/main" id="{422411D7-4ECB-FE67-EF4C-1BAF5865F56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7934563" y="3644482"/>
                <a:ext cx="1543863" cy="83420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latin typeface="+mn-ea"/>
                  </a:rPr>
                  <a:t>单击此处添加文本，单击此处添加文本，单击此处添加文本。</a:t>
                </a:r>
              </a:p>
            </p:txBody>
          </p:sp>
          <p:sp>
            <p:nvSpPr>
              <p:cNvPr id="18" name="5">
                <a:extLst>
                  <a:ext uri="{FF2B5EF4-FFF2-40B4-BE49-F238E27FC236}">
                    <a16:creationId xmlns:a16="http://schemas.microsoft.com/office/drawing/2014/main" id="{A6B3F7E6-D928-B45C-7420-BBACB472BEFA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8512888" y="2976986"/>
                <a:ext cx="387212" cy="387210"/>
              </a:xfrm>
              <a:prstGeom prst="rect">
                <a:avLst/>
              </a:prstGeom>
              <a:solidFill>
                <a:schemeClr val="accent5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16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1" name="5">
                <a:extLst>
                  <a:ext uri="{FF2B5EF4-FFF2-40B4-BE49-F238E27FC236}">
                    <a16:creationId xmlns:a16="http://schemas.microsoft.com/office/drawing/2014/main" id="{F952827A-CE60-1684-06BB-EB562D0ED9B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8624763" y="3081002"/>
                <a:ext cx="163462" cy="179180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400">
                  <a:latin typeface="+mn-ea"/>
                </a:endParaRPr>
              </a:p>
            </p:txBody>
          </p:sp>
        </p:grp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2A0B80DE-ECD3-8D7C-4210-15B4642A658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02725" y="2407310"/>
            <a:ext cx="1575854" cy="2013592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97BA7078-8F4E-083B-A47D-B7806C88C22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313687" y="2412900"/>
            <a:ext cx="1528226" cy="2030725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7A3AFE2A-C0EE-DC40-75A3-47C88396051F}"/>
              </a:ext>
            </a:extLst>
          </p:cNvPr>
          <p:cNvPicPr>
            <a:picLocks noChangeAspect="1"/>
          </p:cNvPicPr>
          <p:nvPr/>
        </p:nvPicPr>
        <p:blipFill>
          <a:blip r:embed="rId34"/>
          <a:srcRect t="4769" b="5679"/>
          <a:stretch/>
        </p:blipFill>
        <p:spPr>
          <a:xfrm>
            <a:off x="3877279" y="2407310"/>
            <a:ext cx="1424810" cy="208429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26DFF88A-D9EF-F2CC-3CB9-9D03BA76BF93}"/>
              </a:ext>
            </a:extLst>
          </p:cNvPr>
          <p:cNvPicPr>
            <a:picLocks noChangeAspect="1"/>
          </p:cNvPicPr>
          <p:nvPr/>
        </p:nvPicPr>
        <p:blipFill>
          <a:blip r:embed="rId35"/>
          <a:srcRect b="6786"/>
          <a:stretch/>
        </p:blipFill>
        <p:spPr>
          <a:xfrm>
            <a:off x="5460588" y="2407310"/>
            <a:ext cx="1276471" cy="203631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C40F5372-A1F3-D432-CE03-101341D4A991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 flipH="1">
            <a:off x="6921198" y="2383082"/>
            <a:ext cx="1454338" cy="203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121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A24C5D4-320A-C252-1CEE-79124944E0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6440" y="1438835"/>
            <a:ext cx="6833160" cy="16147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1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</a:p>
        </p:txBody>
      </p:sp>
      <p:sp>
        <p:nvSpPr>
          <p:cNvPr id="23" name="矩形: 圆角 5"/>
          <p:cNvSpPr/>
          <p:nvPr>
            <p:custDataLst>
              <p:tags r:id="rId2"/>
            </p:custDataLst>
          </p:nvPr>
        </p:nvSpPr>
        <p:spPr>
          <a:xfrm>
            <a:off x="1590114" y="1023205"/>
            <a:ext cx="5963771" cy="2674736"/>
          </a:xfrm>
          <a:prstGeom prst="roundRect">
            <a:avLst>
              <a:gd name="adj" fmla="val 5915"/>
            </a:avLst>
          </a:prstGeom>
          <a:solidFill>
            <a:schemeClr val="bg1"/>
          </a:solidFill>
          <a:ln w="12700">
            <a:solidFill>
              <a:srgbClr val="AFD4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一、名词解释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节日活动   </a:t>
            </a:r>
            <a:r>
              <a:rPr lang="en-US" altLang="zh-CN" sz="1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亲子活动</a:t>
            </a:r>
            <a:endParaRPr lang="en-US" altLang="zh-CN" sz="16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二、简答题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1.</a:t>
            </a:r>
            <a:r>
              <a:rPr lang="zh-CN" altLang="en-US" sz="1400" dirty="0">
                <a:solidFill>
                  <a:schemeClr val="tx1"/>
                </a:solidFill>
              </a:rPr>
              <a:t>幼儿园节日活动的组织形式。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2.</a:t>
            </a:r>
            <a:r>
              <a:rPr lang="zh-CN" altLang="en-US" sz="1400" dirty="0">
                <a:solidFill>
                  <a:schemeClr val="tx1"/>
                </a:solidFill>
              </a:rPr>
              <a:t>组织幼儿一节日活动的基本要求。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3.</a:t>
            </a:r>
            <a:r>
              <a:rPr lang="zh-CN" altLang="en-US" sz="1400" dirty="0">
                <a:solidFill>
                  <a:schemeClr val="tx1"/>
                </a:solidFill>
              </a:rPr>
              <a:t>幼儿园娱乐活动的组织形式。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检测评价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5"/>
          <p:cNvSpPr/>
          <p:nvPr>
            <p:custDataLst>
              <p:tags r:id="rId1"/>
            </p:custDataLst>
          </p:nvPr>
        </p:nvSpPr>
        <p:spPr>
          <a:xfrm>
            <a:off x="1441450" y="1673860"/>
            <a:ext cx="6537325" cy="1795145"/>
          </a:xfrm>
          <a:prstGeom prst="roundRect">
            <a:avLst>
              <a:gd name="adj" fmla="val 5915"/>
            </a:avLst>
          </a:prstGeom>
          <a:solidFill>
            <a:schemeClr val="bg1"/>
          </a:solidFill>
          <a:ln w="12700">
            <a:solidFill>
              <a:srgbClr val="AFD4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441450" y="2063750"/>
            <a:ext cx="6537325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defTabSz="914400">
              <a:defRPr sz="1800"/>
            </a:lvl1pPr>
            <a:lvl2pPr marL="285750" lvl="1" indent="-285750" defTabSz="914400">
              <a:lnSpc>
                <a:spcPct val="200000"/>
              </a:lnSpc>
              <a:spcBef>
                <a:spcPts val="0"/>
              </a:spcBef>
              <a:buClr>
                <a:srgbClr val="00B050"/>
              </a:buClr>
              <a:buSzPct val="85000"/>
              <a:buFont typeface="Wingdings" panose="05000000000000000000" pitchFamily="2" charset="2"/>
              <a:buChar char="u"/>
              <a:defRPr sz="1400">
                <a:latin typeface="+mj-ea"/>
                <a:ea typeface="+mj-ea"/>
              </a:defRPr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lvl="1" indent="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None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1.交流、总结本课学习收获与疑虑。</a:t>
            </a:r>
          </a:p>
          <a:p>
            <a:pPr marL="0" lvl="1" indent="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None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2.收集至少三个与本课次相关的幼儿园优秀活动案例。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实践探究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02485" y="884555"/>
            <a:ext cx="5347970" cy="30829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623191" y="1932383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22" name="TextBox 20"/>
          <p:cNvSpPr txBox="1"/>
          <p:nvPr>
            <p:custDataLst>
              <p:tags r:id="rId2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幼儿园日常生活活动的含义</a:t>
            </a:r>
          </a:p>
        </p:txBody>
      </p:sp>
      <p:sp>
        <p:nvSpPr>
          <p:cNvPr id="29" name="TextBox 9"/>
          <p:cNvSpPr txBox="1"/>
          <p:nvPr>
            <p:custDataLst>
              <p:tags r:id="rId3"/>
            </p:custDataLst>
          </p:nvPr>
        </p:nvSpPr>
        <p:spPr>
          <a:xfrm>
            <a:off x="561559" y="1351029"/>
            <a:ext cx="7151206" cy="1382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    幼儿园日常生活活动是指幼儿在园一日活动中的</a:t>
            </a:r>
            <a:r>
              <a:rPr lang="zh-CN" altLang="en-US" sz="2000" u="sng" dirty="0">
                <a:latin typeface="黑体" panose="02010609060101010101" charset="-122"/>
                <a:ea typeface="黑体" panose="02010609060101010101" charset="-122"/>
              </a:rPr>
              <a:t>各个生活环节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和一些每天都要经历的</a:t>
            </a:r>
            <a:r>
              <a:rPr lang="zh-CN" altLang="en-US" sz="2000" u="sng" dirty="0">
                <a:latin typeface="黑体" panose="02010609060101010101" charset="-122"/>
                <a:ea typeface="黑体" panose="02010609060101010101" charset="-122"/>
              </a:rPr>
              <a:t>日常活动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000" u="sng" dirty="0">
                <a:latin typeface="黑体" panose="02010609060101010101" charset="-122"/>
                <a:ea typeface="黑体" panose="02010609060101010101" charset="-122"/>
              </a:rPr>
              <a:t>是幼儿为了生存和发展而进行的各种活动的总和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7DCB3274-D84C-352F-F852-5F08DDFAFE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90585" y="3079334"/>
            <a:ext cx="4857255" cy="5366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基础性、重复性、琐碎性和情感性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64378A-3100-342D-DADC-AADE6EE43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E9CE99-93C5-0EC8-1B9D-4436B0765E3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BA108F4C-7E82-CEB8-531E-78F3A3791E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幼儿园日常生活活动的含义</a:t>
            </a:r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533104DB-33DD-CD5A-4C33-976DCE545E6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15373" y="3277249"/>
            <a:ext cx="7111365" cy="45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游戏、有组织的教学活动、散步、过渡和自由活动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等腰三角形 2">
            <a:extLst>
              <a:ext uri="{FF2B5EF4-FFF2-40B4-BE49-F238E27FC236}">
                <a16:creationId xmlns:a16="http://schemas.microsoft.com/office/drawing/2014/main" id="{C2A79736-245E-B3ED-0162-08A309630332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 rot="2747878">
            <a:off x="590776" y="1470258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70CA2457-295E-4FB3-0AC9-030D7869D5B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3647" y="1897382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生活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</a:t>
            </a:r>
          </a:p>
        </p:txBody>
      </p:sp>
      <p:sp>
        <p:nvSpPr>
          <p:cNvPr id="33" name="等腰三角形 2">
            <a:extLst>
              <a:ext uri="{FF2B5EF4-FFF2-40B4-BE49-F238E27FC236}">
                <a16:creationId xmlns:a16="http://schemas.microsoft.com/office/drawing/2014/main" id="{41D38B4E-64C1-4067-71E5-2D60BD65FB51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rot="3036074">
            <a:off x="589704" y="2939768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Box 14">
            <a:extLst>
              <a:ext uri="{FF2B5EF4-FFF2-40B4-BE49-F238E27FC236}">
                <a16:creationId xmlns:a16="http://schemas.microsoft.com/office/drawing/2014/main" id="{7467150C-8C4F-2501-315A-C92B78BF66F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78524" y="3329195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日常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</a:t>
            </a: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C1756849-661F-AF44-7A3A-67BDFBD550C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615373" y="1719058"/>
            <a:ext cx="7199149" cy="9204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入园、晨检、早操、进餐、饮水、睡眠、盥洗、入厕、离园</a:t>
            </a:r>
          </a:p>
          <a:p>
            <a:pPr lvl="0" defTabSz="914400">
              <a:lnSpc>
                <a:spcPct val="150000"/>
              </a:lnSpc>
              <a:defRPr/>
            </a:pP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32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bldLvl="0" animBg="1"/>
      <p:bldP spid="32" grpId="0"/>
      <p:bldP spid="33" grpId="0" bldLvl="0" animBg="1"/>
      <p:bldP spid="34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70"/>
          <p:cNvSpPr/>
          <p:nvPr>
            <p:custDataLst>
              <p:tags r:id="rId1"/>
            </p:custDataLst>
          </p:nvPr>
        </p:nvSpPr>
        <p:spPr>
          <a:xfrm>
            <a:off x="899318" y="2043816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/>
          <p:cNvSpPr txBox="1"/>
          <p:nvPr>
            <p:custDataLst>
              <p:tags r:id="rId2"/>
            </p:custDataLst>
          </p:nvPr>
        </p:nvSpPr>
        <p:spPr>
          <a:xfrm>
            <a:off x="1422086" y="2389614"/>
            <a:ext cx="2300526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9" name="TextBox 20"/>
          <p:cNvSpPr txBox="1"/>
          <p:nvPr>
            <p:custDataLst>
              <p:tags r:id="rId4"/>
            </p:custDataLst>
          </p:nvPr>
        </p:nvSpPr>
        <p:spPr>
          <a:xfrm>
            <a:off x="454024" y="777240"/>
            <a:ext cx="583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幼儿园日常生活活动的教育作用</a:t>
            </a:r>
          </a:p>
        </p:txBody>
      </p:sp>
      <p:sp>
        <p:nvSpPr>
          <p:cNvPr id="10" name="TextBox 20"/>
          <p:cNvSpPr txBox="1"/>
          <p:nvPr>
            <p:custDataLst>
              <p:tags r:id="rId5"/>
            </p:custDataLst>
          </p:nvPr>
        </p:nvSpPr>
        <p:spPr>
          <a:xfrm>
            <a:off x="647700" y="1337945"/>
            <a:ext cx="5004435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（一）保证幼儿生命和身体的健康</a:t>
            </a:r>
            <a:endParaRPr lang="zh-CN" altLang="en-US" sz="20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C9ECD3-D771-8D91-00FF-783D6A1B95D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7136" y="2043816"/>
            <a:ext cx="2382972" cy="23333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391A6D9-B1F3-C416-4259-EDDBA917CF5C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1" b="4500"/>
          <a:stretch/>
        </p:blipFill>
        <p:spPr>
          <a:xfrm>
            <a:off x="3581491" y="2070872"/>
            <a:ext cx="2345456" cy="2279264"/>
          </a:xfrm>
          <a:prstGeom prst="rect">
            <a:avLst/>
          </a:prstGeom>
        </p:spPr>
      </p:pic>
      <p:sp>
        <p:nvSpPr>
          <p:cNvPr id="6" name="Rectangle 70">
            <a:extLst>
              <a:ext uri="{FF2B5EF4-FFF2-40B4-BE49-F238E27FC236}">
                <a16:creationId xmlns:a16="http://schemas.microsoft.com/office/drawing/2014/main" id="{3C3D22F4-9F27-2861-0903-A5A59057058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518113" y="2043816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63025D9-D12A-5529-8F54-F6BAC2011AC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89039" y="2103728"/>
            <a:ext cx="2228542" cy="2213552"/>
          </a:xfrm>
          <a:prstGeom prst="rect">
            <a:avLst/>
          </a:prstGeom>
        </p:spPr>
      </p:pic>
      <p:sp>
        <p:nvSpPr>
          <p:cNvPr id="12" name="Rectangle 70">
            <a:extLst>
              <a:ext uri="{FF2B5EF4-FFF2-40B4-BE49-F238E27FC236}">
                <a16:creationId xmlns:a16="http://schemas.microsoft.com/office/drawing/2014/main" id="{086B978A-DF19-026D-30BA-5B25ADED316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180033" y="2043816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/>
      <p:bldP spid="6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109F14-8FAD-B0D7-4474-9033E7670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70">
            <a:extLst>
              <a:ext uri="{FF2B5EF4-FFF2-40B4-BE49-F238E27FC236}">
                <a16:creationId xmlns:a16="http://schemas.microsoft.com/office/drawing/2014/main" id="{77FAF7CD-2919-0CF6-8514-ABB19DEB30A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00358" y="1972970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AF51650-BD44-BEC4-5B4F-7C629185349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22086" y="2389614"/>
            <a:ext cx="2300526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06C98B-3009-E74D-29AA-CA3DFAD38A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</a:p>
        </p:txBody>
      </p:sp>
      <p:sp>
        <p:nvSpPr>
          <p:cNvPr id="9" name="TextBox 20">
            <a:extLst>
              <a:ext uri="{FF2B5EF4-FFF2-40B4-BE49-F238E27FC236}">
                <a16:creationId xmlns:a16="http://schemas.microsoft.com/office/drawing/2014/main" id="{26426CC1-117D-6F90-B5B5-06447078C4D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024" y="777240"/>
            <a:ext cx="583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幼儿园日常生活活动的教育作用</a:t>
            </a:r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385CA4D0-7857-C6E7-1D1A-7C23868FE5F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42620" y="1353185"/>
            <a:ext cx="741426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（二）培养幼儿的独立生活能力和养成良好的生活与卫生习惯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05554021-ACAF-0EFC-8143-4E699172DAF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23393" y="1972970"/>
            <a:ext cx="2472213" cy="2333377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224DF75-B1A1-4C54-8069-0EE4B1386D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9867" y="2032882"/>
            <a:ext cx="2413193" cy="22135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47A4356-5144-956D-6D5F-D41148EC0EB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177" r="-2177"/>
          <a:stretch/>
        </p:blipFill>
        <p:spPr>
          <a:xfrm>
            <a:off x="5144050" y="2077882"/>
            <a:ext cx="2430898" cy="21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2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简约教育教学课程设计教师说课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221"/>
  <p:tag name="OP_SCP_COMPONENT_INFO" val="{&quot;title&quot;:&quot;渐变阴影5项列表PPT组件&quot;,&quot;description&quot;:&quot;渐变阴影5项列表PPT组件&quot;,&quot;keywords&quot;:[&quot;渐变&quot;,&quot;阴影&quot;,&quot;5项&quot;,&quot;列表&quot;,&quot;PPT组件&quot;],&quot;labels&quot;:[]}"/>
  <p:tag name="OP_SCP_GROUP_ID" val="e6a0d15a-4667-9758-12fc-4fce2551075f"/>
  <p:tag name="OP_SCP_ITEM_COUNT" val="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5"/>
  <p:tag name="OP_SCP_DEFAULT_TEXT" val="添加标题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5"/>
  <p:tag name="OP_SCP_DEFAULT_TEXT" val="单击此处添加文本，单击此处添加文本，单击此处添加文本。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3"/>
  <p:tag name="OP_SCP_DEFAULT_TEXT" val="单击此处添加文本，单击此处添加文本，单击此处添加文本。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60.9085826771653,&quot;left&quot;:89.9920472440945,&quot;top&quot;:100.44141732283465,&quot;width&quot;:601.457952755905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195D5C"/>
      </a:dk2>
      <a:lt2>
        <a:srgbClr val="EEECE1"/>
      </a:lt2>
      <a:accent1>
        <a:srgbClr val="217977"/>
      </a:accent1>
      <a:accent2>
        <a:srgbClr val="595959"/>
      </a:accent2>
      <a:accent3>
        <a:srgbClr val="A5A5A5"/>
      </a:accent3>
      <a:accent4>
        <a:srgbClr val="A5A5A5"/>
      </a:accent4>
      <a:accent5>
        <a:srgbClr val="A5A5A5"/>
      </a:accent5>
      <a:accent6>
        <a:srgbClr val="A5A5A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4083</Words>
  <Application>Microsoft Office PowerPoint</Application>
  <PresentationFormat>全屏显示(16:9)</PresentationFormat>
  <Paragraphs>398</Paragraphs>
  <Slides>56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65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清新简约教育教学课程设计教师说课PPT</dc:title>
  <dc:creator>张先生</dc:creator>
  <cp:lastModifiedBy>先生 张</cp:lastModifiedBy>
  <cp:revision>48</cp:revision>
  <dcterms:created xsi:type="dcterms:W3CDTF">2025-01-10T08:26:00Z</dcterms:created>
  <dcterms:modified xsi:type="dcterms:W3CDTF">2025-01-22T17:34:46Z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CC7CC9889E004C548FA084607E391425_13</vt:lpwstr>
  </property>
  <property fmtid="{D5CDD505-2E9C-101B-9397-08002B2CF9AE}" pid="3" name="KSOProductBuildVer">
    <vt:lpwstr>2052-12.1.0.19770</vt:lpwstr>
  </property>
</Properties>
</file>